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saveSubsetFonts="1" autoCompressPictures="0">
  <p:sldMasterIdLst>
    <p:sldMasterId id="2147483648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5" r:id="rId3"/>
    <p:sldId id="266" r:id="rId4"/>
    <p:sldId id="268" r:id="rId5"/>
    <p:sldId id="264" r:id="rId6"/>
    <p:sldId id="299" r:id="rId7"/>
    <p:sldId id="270" r:id="rId8"/>
    <p:sldId id="269" r:id="rId9"/>
    <p:sldId id="271" r:id="rId10"/>
    <p:sldId id="273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5" r:id="rId21"/>
    <p:sldId id="287" r:id="rId22"/>
    <p:sldId id="288" r:id="rId23"/>
    <p:sldId id="290" r:id="rId24"/>
    <p:sldId id="289" r:id="rId25"/>
    <p:sldId id="291" r:id="rId26"/>
    <p:sldId id="292" r:id="rId27"/>
    <p:sldId id="295" r:id="rId28"/>
    <p:sldId id="298" r:id="rId29"/>
    <p:sldId id="297" r:id="rId30"/>
    <p:sldId id="293" r:id="rId3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78"/>
    <p:restoredTop sz="94610"/>
  </p:normalViewPr>
  <p:slideViewPr>
    <p:cSldViewPr snapToGrid="0" snapToObjects="1">
      <p:cViewPr>
        <p:scale>
          <a:sx n="71" d="100"/>
          <a:sy n="71" d="100"/>
        </p:scale>
        <p:origin x="344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05FB646-2033-DD43-BEEB-2757577CC21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DFFF07-029D-5A47-B3FF-7142110FE96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F8B98A-4B9F-734C-B66F-43460DB835AD}" type="datetimeFigureOut">
              <a:rPr lang="en-US" smtClean="0"/>
              <a:t>11/10/23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81400-A62B-144E-9E23-766339A40A1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Luis Garcez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179A9E-2E8B-9F48-9E82-F1469143675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D2C76B-ED62-C94E-AF8E-2CCFBB24E4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1832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528898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3610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2213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59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36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285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868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091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14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718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696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258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269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3677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92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140" y="13844"/>
            <a:ext cx="14630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451708" y="1688913"/>
            <a:ext cx="7684705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3200" b="1" i="1" kern="0" spc="-15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 gentle introduction</a:t>
            </a:r>
          </a:p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Linear Mixed-effects models</a:t>
            </a:r>
            <a:endParaRPr lang="en-US" sz="5249" dirty="0"/>
          </a:p>
        </p:txBody>
      </p:sp>
      <p:sp>
        <p:nvSpPr>
          <p:cNvPr id="9" name="Text 4"/>
          <p:cNvSpPr/>
          <p:nvPr/>
        </p:nvSpPr>
        <p:spPr>
          <a:xfrm>
            <a:off x="6495140" y="5598027"/>
            <a:ext cx="2441042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Luís Garcez</a:t>
            </a:r>
            <a:endParaRPr lang="en-US" sz="2187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79B4DFA-F1E6-7F4F-9120-6491B7FF2C25}"/>
              </a:ext>
            </a:extLst>
          </p:cNvPr>
          <p:cNvSpPr/>
          <p:nvPr/>
        </p:nvSpPr>
        <p:spPr>
          <a:xfrm>
            <a:off x="2570018" y="6923576"/>
            <a:ext cx="94903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CEAUL – Centro de </a:t>
            </a:r>
            <a:r>
              <a:rPr lang="en-US" dirty="0" err="1">
                <a:solidFill>
                  <a:schemeClr val="bg1"/>
                </a:solidFill>
              </a:rPr>
              <a:t>Estatística</a:t>
            </a:r>
            <a:r>
              <a:rPr lang="en-US" dirty="0">
                <a:solidFill>
                  <a:schemeClr val="bg1"/>
                </a:solidFill>
              </a:rPr>
              <a:t> e </a:t>
            </a:r>
            <a:r>
              <a:rPr lang="en-US" dirty="0" err="1">
                <a:solidFill>
                  <a:schemeClr val="bg1"/>
                </a:solidFill>
              </a:rPr>
              <a:t>Aplicações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Faculdade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Ciências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Universidade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Lisboa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Plus 18">
            <a:extLst>
              <a:ext uri="{FF2B5EF4-FFF2-40B4-BE49-F238E27FC236}">
                <a16:creationId xmlns:a16="http://schemas.microsoft.com/office/drawing/2014/main" id="{F5BC2841-3119-9E43-9025-603D3A944CAA}"/>
              </a:ext>
            </a:extLst>
          </p:cNvPr>
          <p:cNvSpPr/>
          <p:nvPr/>
        </p:nvSpPr>
        <p:spPr>
          <a:xfrm rot="2857532">
            <a:off x="5035562" y="1853039"/>
            <a:ext cx="2358574" cy="2435985"/>
          </a:xfrm>
          <a:prstGeom prst="mathPlus">
            <a:avLst/>
          </a:prstGeom>
          <a:solidFill>
            <a:srgbClr val="FF00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6214217" y="1020610"/>
            <a:ext cx="3191688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R example</a:t>
            </a:r>
            <a:endParaRPr lang="en-US" sz="5249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82702-6596-1F44-849C-96AF391B39AF}"/>
              </a:ext>
            </a:extLst>
          </p:cNvPr>
          <p:cNvSpPr txBox="1"/>
          <p:nvPr/>
        </p:nvSpPr>
        <p:spPr>
          <a:xfrm>
            <a:off x="1088327" y="2040678"/>
            <a:ext cx="12023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 libraries:</a:t>
            </a:r>
          </a:p>
          <a:p>
            <a:r>
              <a:rPr lang="en-US" dirty="0" err="1">
                <a:latin typeface="American Typewriter" panose="02090604020004020304" pitchFamily="18" charset="77"/>
              </a:rPr>
              <a:t>nlme</a:t>
            </a:r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dirty="0" err="1">
                <a:latin typeface="American Typewriter" panose="02090604020004020304" pitchFamily="18" charset="77"/>
              </a:rPr>
              <a:t>lmer</a:t>
            </a:r>
            <a:endParaRPr lang="en-US" dirty="0">
              <a:latin typeface="American Typewriter" panose="02090604020004020304" pitchFamily="18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FD89D-F7ED-F84A-9B24-C2C79ECF1BF5}"/>
              </a:ext>
            </a:extLst>
          </p:cNvPr>
          <p:cNvSpPr txBox="1"/>
          <p:nvPr/>
        </p:nvSpPr>
        <p:spPr>
          <a:xfrm>
            <a:off x="2818827" y="2339847"/>
            <a:ext cx="101531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Model visual acuity taking into account the correlation between measurements.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D0B822-7E69-9A43-95A1-2EC43451CE57}"/>
                  </a:ext>
                </a:extLst>
              </p:cNvPr>
              <p:cNvSpPr txBox="1"/>
              <p:nvPr/>
            </p:nvSpPr>
            <p:spPr>
              <a:xfrm>
                <a:off x="1689485" y="3308095"/>
                <a:ext cx="12500473" cy="360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𝑉𝐼𝑆𝑈𝐴𝐿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𝑉𝐼𝑆𝑈𝐴𝐿</m:t>
                          </m:r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𝑇𝐼𝑀𝐸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𝑇𝑅𝐸𝐴𝑇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𝑇𝑅𝐸𝐴𝑇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𝑇𝐼𝑀𝐸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PT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PT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2400" baseline="-25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D0B822-7E69-9A43-95A1-2EC43451C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9485" y="3308095"/>
                <a:ext cx="12500473" cy="360804"/>
              </a:xfrm>
              <a:prstGeom prst="rect">
                <a:avLst/>
              </a:prstGeom>
              <a:blipFill>
                <a:blip r:embed="rId3"/>
                <a:stretch>
                  <a:fillRect l="-102" t="-3333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7200A3-58DA-B240-BA74-2F44C0DEDF91}"/>
                  </a:ext>
                </a:extLst>
              </p:cNvPr>
              <p:cNvSpPr txBox="1"/>
              <p:nvPr/>
            </p:nvSpPr>
            <p:spPr>
              <a:xfrm>
                <a:off x="1088327" y="4120749"/>
                <a:ext cx="672620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𝑉𝐼𝑆𝑈𝐴𝐿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represents the visual acuity measured for patient </a:t>
                </a:r>
                <a:r>
                  <a:rPr lang="en-US" dirty="0" err="1"/>
                  <a:t>i</a:t>
                </a:r>
                <a:r>
                  <a:rPr lang="en-US" dirty="0"/>
                  <a:t> at time t</a:t>
                </a:r>
              </a:p>
              <a:p>
                <a:r>
                  <a:rPr lang="en-US" dirty="0"/>
                  <a:t>TREAT is binary for “Treatment” (Active/Placebo)</a:t>
                </a:r>
              </a:p>
              <a:p>
                <a:r>
                  <a:rPr lang="en-US" dirty="0"/>
                  <a:t>Time is numeric and represents “time of measurement”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7200A3-58DA-B240-BA74-2F44C0DED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27" y="4120749"/>
                <a:ext cx="6726200" cy="923330"/>
              </a:xfrm>
              <a:prstGeom prst="rect">
                <a:avLst/>
              </a:prstGeom>
              <a:blipFill>
                <a:blip r:embed="rId4"/>
                <a:stretch>
                  <a:fillRect l="-755" t="-2740" b="-95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76FD10A-7839-0245-AA83-76E1DE249E5B}"/>
                  </a:ext>
                </a:extLst>
              </p:cNvPr>
              <p:cNvSpPr/>
              <p:nvPr/>
            </p:nvSpPr>
            <p:spPr>
              <a:xfrm>
                <a:off x="9692329" y="5336046"/>
                <a:ext cx="225513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PT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PT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4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(0, </m:t>
                      </m:r>
                      <m:sSub>
                        <m:sSubPr>
                          <m:ctrlPr>
                            <a:rPr lang="pt-P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pt-P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76FD10A-7839-0245-AA83-76E1DE249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329" y="5336046"/>
                <a:ext cx="2255139" cy="461665"/>
              </a:xfrm>
              <a:prstGeom prst="rect">
                <a:avLst/>
              </a:prstGeom>
              <a:blipFill>
                <a:blip r:embed="rId5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4C6D34C-13E7-E348-9F3C-1223A58E7A70}"/>
                  </a:ext>
                </a:extLst>
              </p:cNvPr>
              <p:cNvSpPr/>
              <p:nvPr/>
            </p:nvSpPr>
            <p:spPr>
              <a:xfrm>
                <a:off x="9690557" y="6000696"/>
                <a:ext cx="1887568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t-P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pt-P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000" i="1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pt-PT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PT" sz="2000" i="1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pt-PT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4C6D34C-13E7-E348-9F3C-1223A58E7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0557" y="6000696"/>
                <a:ext cx="1887568" cy="513282"/>
              </a:xfrm>
              <a:prstGeom prst="rect">
                <a:avLst/>
              </a:prstGeom>
              <a:blipFill>
                <a:blip r:embed="rId6"/>
                <a:stretch>
                  <a:fillRect b="-2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54B4800-D085-A446-A42F-E3D3609F53D7}"/>
              </a:ext>
            </a:extLst>
          </p:cNvPr>
          <p:cNvSpPr txBox="1"/>
          <p:nvPr/>
        </p:nvSpPr>
        <p:spPr>
          <a:xfrm>
            <a:off x="11947468" y="3936083"/>
            <a:ext cx="253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Subject specific intercept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28A163-61FB-EA47-864E-3F664853F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6536" y="5161199"/>
            <a:ext cx="5664200" cy="2921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500506-B19D-2947-9EFA-B5B96FA5404D}"/>
              </a:ext>
            </a:extLst>
          </p:cNvPr>
          <p:cNvSpPr txBox="1"/>
          <p:nvPr/>
        </p:nvSpPr>
        <p:spPr>
          <a:xfrm>
            <a:off x="116991" y="7008095"/>
            <a:ext cx="114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armd</a:t>
            </a:r>
            <a:r>
              <a:rPr lang="en-US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185920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6214217" y="1020610"/>
            <a:ext cx="3191688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R example</a:t>
            </a:r>
            <a:endParaRPr lang="en-US" sz="5249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1F091-B7BA-9441-806A-F7CD2C3C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711" y="1998812"/>
            <a:ext cx="8482010" cy="2116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E659CC-9CFE-EB4A-A450-CE8661BEEC1B}"/>
              </a:ext>
            </a:extLst>
          </p:cNvPr>
          <p:cNvSpPr txBox="1"/>
          <p:nvPr/>
        </p:nvSpPr>
        <p:spPr>
          <a:xfrm>
            <a:off x="1716832" y="287239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E6EE05-00D2-A048-848B-73E4774ECA7E}"/>
              </a:ext>
            </a:extLst>
          </p:cNvPr>
          <p:cNvSpPr txBox="1"/>
          <p:nvPr/>
        </p:nvSpPr>
        <p:spPr>
          <a:xfrm>
            <a:off x="1716831" y="6354147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407BEF1-635D-9A43-8931-91BE2A4525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9076" y="4630030"/>
            <a:ext cx="9261348" cy="34482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485EDF5-5F3D-F140-BA04-E7BC472856C6}"/>
              </a:ext>
            </a:extLst>
          </p:cNvPr>
          <p:cNvSpPr txBox="1"/>
          <p:nvPr/>
        </p:nvSpPr>
        <p:spPr>
          <a:xfrm>
            <a:off x="12260424" y="4630030"/>
            <a:ext cx="17354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8.97 is the random intercept SD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9E2653-0145-584C-AB86-1E37557BC2F5}"/>
              </a:ext>
            </a:extLst>
          </p:cNvPr>
          <p:cNvSpPr txBox="1"/>
          <p:nvPr/>
        </p:nvSpPr>
        <p:spPr>
          <a:xfrm>
            <a:off x="12260424" y="5800149"/>
            <a:ext cx="1735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8.63 is the residuals SD</a:t>
            </a:r>
          </a:p>
        </p:txBody>
      </p:sp>
    </p:spTree>
    <p:extLst>
      <p:ext uri="{BB962C8B-B14F-4D97-AF65-F5344CB8AC3E}">
        <p14:creationId xmlns:p14="http://schemas.microsoft.com/office/powerpoint/2010/main" val="4077155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6214217" y="1020610"/>
            <a:ext cx="3191688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R example</a:t>
            </a:r>
            <a:endParaRPr lang="en-US" sz="5249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3F1F091-B7BA-9441-806A-F7CD2C3CB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711" y="1998812"/>
            <a:ext cx="8482010" cy="21164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E659CC-9CFE-EB4A-A450-CE8661BEEC1B}"/>
              </a:ext>
            </a:extLst>
          </p:cNvPr>
          <p:cNvSpPr txBox="1"/>
          <p:nvPr/>
        </p:nvSpPr>
        <p:spPr>
          <a:xfrm>
            <a:off x="1716832" y="287239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E6EE05-00D2-A048-848B-73E4774ECA7E}"/>
              </a:ext>
            </a:extLst>
          </p:cNvPr>
          <p:cNvSpPr txBox="1"/>
          <p:nvPr/>
        </p:nvSpPr>
        <p:spPr>
          <a:xfrm>
            <a:off x="1716831" y="6354147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A54AA12-25D4-B542-B701-1A89D288F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2099" y="5019869"/>
            <a:ext cx="9180500" cy="2668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22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8D3A8D0D-FA17-0246-86D8-0709DFBC12A5}"/>
              </a:ext>
            </a:extLst>
          </p:cNvPr>
          <p:cNvSpPr/>
          <p:nvPr/>
        </p:nvSpPr>
        <p:spPr>
          <a:xfrm>
            <a:off x="6214217" y="1020610"/>
            <a:ext cx="3191688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R example</a:t>
            </a:r>
            <a:endParaRPr lang="en-US" sz="5249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524CD-A7C1-684D-A673-E395733B4EC7}"/>
              </a:ext>
            </a:extLst>
          </p:cNvPr>
          <p:cNvSpPr txBox="1"/>
          <p:nvPr/>
        </p:nvSpPr>
        <p:spPr>
          <a:xfrm>
            <a:off x="1716832" y="287239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A084F7-E2BB-984A-B669-AED02EAF97D5}"/>
              </a:ext>
            </a:extLst>
          </p:cNvPr>
          <p:cNvSpPr txBox="1"/>
          <p:nvPr/>
        </p:nvSpPr>
        <p:spPr>
          <a:xfrm>
            <a:off x="1716831" y="6354147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D92147B-B809-BD49-9567-40D7C70F3ADB}"/>
                  </a:ext>
                </a:extLst>
              </p:cNvPr>
              <p:cNvSpPr/>
              <p:nvPr/>
            </p:nvSpPr>
            <p:spPr>
              <a:xfrm>
                <a:off x="954105" y="4439329"/>
                <a:ext cx="225513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PT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pt-PT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4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(0, </m:t>
                      </m:r>
                      <m:sSub>
                        <m:sSubPr>
                          <m:ctrlPr>
                            <a:rPr lang="pt-P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pt-P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8D92147B-B809-BD49-9567-40D7C70F3A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105" y="4439329"/>
                <a:ext cx="2255139" cy="461665"/>
              </a:xfrm>
              <a:prstGeom prst="rect">
                <a:avLst/>
              </a:prstGeom>
              <a:blipFill>
                <a:blip r:embed="rId2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75098AC-5400-394B-BDCE-01ABBE367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163" y="2872393"/>
            <a:ext cx="3524742" cy="7420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AF5396-3E72-2642-8AD2-AA3E0121F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914" y="5701005"/>
            <a:ext cx="4744660" cy="13062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651C84-3AD6-0848-AFAC-F97FE3DA0A08}"/>
                  </a:ext>
                </a:extLst>
              </p:cNvPr>
              <p:cNvSpPr/>
              <p:nvPr/>
            </p:nvSpPr>
            <p:spPr>
              <a:xfrm>
                <a:off x="6537269" y="4377774"/>
                <a:ext cx="221252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pt-PT" sz="2800" i="1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𝑒𝑠𝑡𝑖𝑚𝑎𝑡𝑒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651C84-3AD6-0848-AFAC-F97FE3DA0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269" y="4377774"/>
                <a:ext cx="221252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F6CCC08-F095-7844-AF6D-F2B5A69CBE1A}"/>
              </a:ext>
            </a:extLst>
          </p:cNvPr>
          <p:cNvSpPr txBox="1"/>
          <p:nvPr/>
        </p:nvSpPr>
        <p:spPr>
          <a:xfrm>
            <a:off x="5392914" y="7203233"/>
            <a:ext cx="7021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random effects are length 1, so the variance-covariance matrix is 1x1</a:t>
            </a:r>
          </a:p>
        </p:txBody>
      </p:sp>
    </p:spTree>
    <p:extLst>
      <p:ext uri="{BB962C8B-B14F-4D97-AF65-F5344CB8AC3E}">
        <p14:creationId xmlns:p14="http://schemas.microsoft.com/office/powerpoint/2010/main" val="186124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8D3A8D0D-FA17-0246-86D8-0709DFBC12A5}"/>
              </a:ext>
            </a:extLst>
          </p:cNvPr>
          <p:cNvSpPr/>
          <p:nvPr/>
        </p:nvSpPr>
        <p:spPr>
          <a:xfrm>
            <a:off x="6214217" y="1020610"/>
            <a:ext cx="3191688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R example</a:t>
            </a:r>
            <a:endParaRPr lang="en-US" sz="5249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8524CD-A7C1-684D-A673-E395733B4EC7}"/>
              </a:ext>
            </a:extLst>
          </p:cNvPr>
          <p:cNvSpPr txBox="1"/>
          <p:nvPr/>
        </p:nvSpPr>
        <p:spPr>
          <a:xfrm>
            <a:off x="1716832" y="287239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EA084F7-E2BB-984A-B669-AED02EAF97D5}"/>
              </a:ext>
            </a:extLst>
          </p:cNvPr>
          <p:cNvSpPr txBox="1"/>
          <p:nvPr/>
        </p:nvSpPr>
        <p:spPr>
          <a:xfrm>
            <a:off x="1716831" y="6354147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651C84-3AD6-0848-AFAC-F97FE3DA0A08}"/>
                  </a:ext>
                </a:extLst>
              </p:cNvPr>
              <p:cNvSpPr/>
              <p:nvPr/>
            </p:nvSpPr>
            <p:spPr>
              <a:xfrm>
                <a:off x="6358564" y="3928842"/>
                <a:ext cx="216969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PT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PT" sz="2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𝑒𝑠𝑡𝑖𝑚𝑎𝑡𝑒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8651C84-3AD6-0848-AFAC-F97FE3DA0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8564" y="3928842"/>
                <a:ext cx="2169697" cy="523220"/>
              </a:xfrm>
              <a:prstGeom prst="rect">
                <a:avLst/>
              </a:prstGeom>
              <a:blipFill>
                <a:blip r:embed="rId2"/>
                <a:stretch>
                  <a:fillRect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1F6CCC08-F095-7844-AF6D-F2B5A69CBE1A}"/>
              </a:ext>
            </a:extLst>
          </p:cNvPr>
          <p:cNvSpPr txBox="1"/>
          <p:nvPr/>
        </p:nvSpPr>
        <p:spPr>
          <a:xfrm>
            <a:off x="4760274" y="7222600"/>
            <a:ext cx="9291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number of residuals for each subject are the number of measurements made for each subject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F7B4E7-5689-264A-8529-B0F1C49EE4C0}"/>
                  </a:ext>
                </a:extLst>
              </p:cNvPr>
              <p:cNvSpPr/>
              <p:nvPr/>
            </p:nvSpPr>
            <p:spPr>
              <a:xfrm>
                <a:off x="1137891" y="4413521"/>
                <a:ext cx="1887568" cy="513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t-PT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pt-PT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000" i="1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pt-PT" sz="20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PT" sz="2000" i="1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pt-PT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PT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0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32F7B4E7-5689-264A-8529-B0F1C49EE4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7891" y="4413521"/>
                <a:ext cx="1887568" cy="513282"/>
              </a:xfrm>
              <a:prstGeom prst="rect">
                <a:avLst/>
              </a:prstGeom>
              <a:blipFill>
                <a:blip r:embed="rId3"/>
                <a:stretch>
                  <a:fillRect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4757542B-F479-EA48-B0C3-2835208F2E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2326" y="2793648"/>
            <a:ext cx="8747734" cy="5518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A85390C-6FDA-464B-8DDA-0CF65F0D9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2867" y="5035414"/>
            <a:ext cx="5575300" cy="20066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14E385-7D9D-9841-982E-AB219E10A964}"/>
                  </a:ext>
                </a:extLst>
              </p:cNvPr>
              <p:cNvSpPr txBox="1"/>
              <p:nvPr/>
            </p:nvSpPr>
            <p:spPr>
              <a:xfrm>
                <a:off x="1249857" y="5224976"/>
                <a:ext cx="14520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ℛ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pt-P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B14E385-7D9D-9841-982E-AB219E10A9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9857" y="5224976"/>
                <a:ext cx="1452064" cy="369332"/>
              </a:xfrm>
              <a:prstGeom prst="rect">
                <a:avLst/>
              </a:prstGeom>
              <a:blipFill>
                <a:blip r:embed="rId6"/>
                <a:stretch>
                  <a:fillRect l="-3448" t="-3333" r="-862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64594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8D3A8D0D-FA17-0246-86D8-0709DFBC12A5}"/>
              </a:ext>
            </a:extLst>
          </p:cNvPr>
          <p:cNvSpPr/>
          <p:nvPr/>
        </p:nvSpPr>
        <p:spPr>
          <a:xfrm>
            <a:off x="5163933" y="1004803"/>
            <a:ext cx="5124343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Residual Variance</a:t>
            </a:r>
            <a:endParaRPr lang="en-US" sz="5249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41ADA71-3BC8-964A-BB1F-6B373A05914C}"/>
              </a:ext>
            </a:extLst>
          </p:cNvPr>
          <p:cNvCxnSpPr/>
          <p:nvPr/>
        </p:nvCxnSpPr>
        <p:spPr>
          <a:xfrm>
            <a:off x="1660342" y="5986732"/>
            <a:ext cx="414067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2C982A-5D80-AA4C-B0F0-37DAD52E36FF}"/>
              </a:ext>
            </a:extLst>
          </p:cNvPr>
          <p:cNvCxnSpPr>
            <a:cxnSpLocks/>
          </p:cNvCxnSpPr>
          <p:nvPr/>
        </p:nvCxnSpPr>
        <p:spPr>
          <a:xfrm flipV="1">
            <a:off x="1660342" y="2675999"/>
            <a:ext cx="0" cy="331073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39F90492-006B-F242-92C0-0B3835EE3076}"/>
              </a:ext>
            </a:extLst>
          </p:cNvPr>
          <p:cNvSpPr/>
          <p:nvPr/>
        </p:nvSpPr>
        <p:spPr>
          <a:xfrm>
            <a:off x="2272921" y="4991774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34EFC20-BE23-C342-B3BE-C42A6BCC6AF8}"/>
              </a:ext>
            </a:extLst>
          </p:cNvPr>
          <p:cNvCxnSpPr/>
          <p:nvPr/>
        </p:nvCxnSpPr>
        <p:spPr>
          <a:xfrm flipV="1">
            <a:off x="2068556" y="2988129"/>
            <a:ext cx="3167743" cy="2424089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11B87DD3-E2F1-FC4D-B57D-8610DEDC3550}"/>
              </a:ext>
            </a:extLst>
          </p:cNvPr>
          <p:cNvSpPr txBox="1"/>
          <p:nvPr/>
        </p:nvSpPr>
        <p:spPr>
          <a:xfrm>
            <a:off x="5516969" y="6049090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286DD5-B423-C14D-B7FB-7E0C606F85C4}"/>
              </a:ext>
            </a:extLst>
          </p:cNvPr>
          <p:cNvSpPr txBox="1"/>
          <p:nvPr/>
        </p:nvSpPr>
        <p:spPr>
          <a:xfrm>
            <a:off x="1213531" y="2491333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F012EE3-476B-414E-9EE5-646044C12F66}"/>
              </a:ext>
            </a:extLst>
          </p:cNvPr>
          <p:cNvSpPr/>
          <p:nvPr/>
        </p:nvSpPr>
        <p:spPr>
          <a:xfrm>
            <a:off x="2957500" y="495434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D6D4357-A479-8444-B64B-B27B8F65E6B9}"/>
              </a:ext>
            </a:extLst>
          </p:cNvPr>
          <p:cNvSpPr/>
          <p:nvPr/>
        </p:nvSpPr>
        <p:spPr>
          <a:xfrm>
            <a:off x="3926738" y="433136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ACAC6EF8-7478-3648-B30B-9842AF2EA967}"/>
              </a:ext>
            </a:extLst>
          </p:cNvPr>
          <p:cNvSpPr/>
          <p:nvPr/>
        </p:nvSpPr>
        <p:spPr>
          <a:xfrm>
            <a:off x="3926738" y="3607989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61CF1812-2567-944A-A05A-E8FB19FA8FB1}"/>
              </a:ext>
            </a:extLst>
          </p:cNvPr>
          <p:cNvSpPr/>
          <p:nvPr/>
        </p:nvSpPr>
        <p:spPr>
          <a:xfrm>
            <a:off x="4463646" y="3875888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6561FD3-64CD-0046-960A-3FE2805BDD10}"/>
              </a:ext>
            </a:extLst>
          </p:cNvPr>
          <p:cNvSpPr/>
          <p:nvPr/>
        </p:nvSpPr>
        <p:spPr>
          <a:xfrm>
            <a:off x="3119113" y="420017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73ECE10D-8931-FB44-97DB-DFB52B6A7C57}"/>
              </a:ext>
            </a:extLst>
          </p:cNvPr>
          <p:cNvSpPr/>
          <p:nvPr/>
        </p:nvSpPr>
        <p:spPr>
          <a:xfrm>
            <a:off x="4693814" y="3066311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74E4D5C-9AF6-2A47-B385-0B0BAAB3E1C3}"/>
              </a:ext>
            </a:extLst>
          </p:cNvPr>
          <p:cNvCxnSpPr/>
          <p:nvPr/>
        </p:nvCxnSpPr>
        <p:spPr>
          <a:xfrm>
            <a:off x="8761581" y="5986732"/>
            <a:ext cx="414067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389A3C4-5727-EF42-B3E5-9782AE5A0790}"/>
              </a:ext>
            </a:extLst>
          </p:cNvPr>
          <p:cNvCxnSpPr>
            <a:cxnSpLocks/>
          </p:cNvCxnSpPr>
          <p:nvPr/>
        </p:nvCxnSpPr>
        <p:spPr>
          <a:xfrm flipV="1">
            <a:off x="8761581" y="2675999"/>
            <a:ext cx="0" cy="331073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93E510A9-FD00-D145-89CE-4E2CC2EA9307}"/>
              </a:ext>
            </a:extLst>
          </p:cNvPr>
          <p:cNvSpPr/>
          <p:nvPr/>
        </p:nvSpPr>
        <p:spPr>
          <a:xfrm>
            <a:off x="9374160" y="4991774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6600A5B-2F1E-C642-BD25-F925747A59F7}"/>
              </a:ext>
            </a:extLst>
          </p:cNvPr>
          <p:cNvCxnSpPr/>
          <p:nvPr/>
        </p:nvCxnSpPr>
        <p:spPr>
          <a:xfrm flipV="1">
            <a:off x="9169795" y="2988129"/>
            <a:ext cx="3167743" cy="2424089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2AC1942-0F01-F14B-8960-8257D4235E1D}"/>
              </a:ext>
            </a:extLst>
          </p:cNvPr>
          <p:cNvSpPr txBox="1"/>
          <p:nvPr/>
        </p:nvSpPr>
        <p:spPr>
          <a:xfrm>
            <a:off x="12618208" y="6049090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C5E63-4AAF-EC48-AE16-0EA102844D06}"/>
              </a:ext>
            </a:extLst>
          </p:cNvPr>
          <p:cNvSpPr txBox="1"/>
          <p:nvPr/>
        </p:nvSpPr>
        <p:spPr>
          <a:xfrm>
            <a:off x="8314770" y="2491333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18E34D2-3E4D-094F-A76F-C56AF5A2FDA4}"/>
              </a:ext>
            </a:extLst>
          </p:cNvPr>
          <p:cNvSpPr/>
          <p:nvPr/>
        </p:nvSpPr>
        <p:spPr>
          <a:xfrm>
            <a:off x="10058739" y="495434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3AF7C50-64F7-244E-9E6D-2BE92760A71E}"/>
              </a:ext>
            </a:extLst>
          </p:cNvPr>
          <p:cNvSpPr/>
          <p:nvPr/>
        </p:nvSpPr>
        <p:spPr>
          <a:xfrm>
            <a:off x="11027977" y="433136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ED751F7-654F-3E43-A269-16974B1972D0}"/>
              </a:ext>
            </a:extLst>
          </p:cNvPr>
          <p:cNvSpPr/>
          <p:nvPr/>
        </p:nvSpPr>
        <p:spPr>
          <a:xfrm>
            <a:off x="10645415" y="301455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0B1E925-373B-3744-9787-B14A0DEEBA06}"/>
              </a:ext>
            </a:extLst>
          </p:cNvPr>
          <p:cNvSpPr/>
          <p:nvPr/>
        </p:nvSpPr>
        <p:spPr>
          <a:xfrm>
            <a:off x="11965447" y="4146051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2632911-7626-714A-84FF-B87E254DA38B}"/>
              </a:ext>
            </a:extLst>
          </p:cNvPr>
          <p:cNvSpPr/>
          <p:nvPr/>
        </p:nvSpPr>
        <p:spPr>
          <a:xfrm>
            <a:off x="10220352" y="420017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AEFC5E3-2770-4B4B-9C7E-3228FBF17FF3}"/>
              </a:ext>
            </a:extLst>
          </p:cNvPr>
          <p:cNvSpPr/>
          <p:nvPr/>
        </p:nvSpPr>
        <p:spPr>
          <a:xfrm>
            <a:off x="11608017" y="2701184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A2301A-43B6-474B-B25A-6094FCD93245}"/>
              </a:ext>
            </a:extLst>
          </p:cNvPr>
          <p:cNvSpPr txBox="1"/>
          <p:nvPr/>
        </p:nvSpPr>
        <p:spPr>
          <a:xfrm>
            <a:off x="1696886" y="6911425"/>
            <a:ext cx="4182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Homogeneous residual variance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F72BABE-1C17-864D-93B1-3A6757FAECF4}"/>
              </a:ext>
            </a:extLst>
          </p:cNvPr>
          <p:cNvSpPr txBox="1"/>
          <p:nvPr/>
        </p:nvSpPr>
        <p:spPr>
          <a:xfrm>
            <a:off x="8737254" y="6893208"/>
            <a:ext cx="4129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Heterogenous residual variance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9A8E1-A940-004B-A498-4CDF7B10E88A}"/>
              </a:ext>
            </a:extLst>
          </p:cNvPr>
          <p:cNvSpPr txBox="1"/>
          <p:nvPr/>
        </p:nvSpPr>
        <p:spPr>
          <a:xfrm>
            <a:off x="8442483" y="7457456"/>
            <a:ext cx="4492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variability of measures increase with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32480-4464-604B-B8F8-BF699CAC2FAF}"/>
              </a:ext>
            </a:extLst>
          </p:cNvPr>
          <p:cNvSpPr txBox="1"/>
          <p:nvPr/>
        </p:nvSpPr>
        <p:spPr>
          <a:xfrm>
            <a:off x="6176006" y="3875205"/>
            <a:ext cx="2310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Residual variance has to be accounted in the model 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6DB5DD2-44AF-F342-83E7-15E2CB70B06A}"/>
                  </a:ext>
                </a:extLst>
              </p:cNvPr>
              <p:cNvSpPr txBox="1"/>
              <p:nvPr/>
            </p:nvSpPr>
            <p:spPr>
              <a:xfrm>
                <a:off x="2926395" y="1851160"/>
                <a:ext cx="147046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pt-PT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6DB5DD2-44AF-F342-83E7-15E2CB70B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6395" y="1851160"/>
                <a:ext cx="1470467" cy="369332"/>
              </a:xfrm>
              <a:prstGeom prst="rect">
                <a:avLst/>
              </a:prstGeom>
              <a:blipFill>
                <a:blip r:embed="rId2"/>
                <a:stretch>
                  <a:fillRect l="-3419" t="-3333" r="-855" b="-3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58828DC-0817-464F-B8BE-7AB41C4787F1}"/>
                  </a:ext>
                </a:extLst>
              </p:cNvPr>
              <p:cNvSpPr txBox="1"/>
              <p:nvPr/>
            </p:nvSpPr>
            <p:spPr>
              <a:xfrm>
                <a:off x="10306616" y="1971349"/>
                <a:ext cx="2560445" cy="3869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pt-PT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𝑇𝐼𝑀𝐸</m:t>
                          </m:r>
                          <m:r>
                            <a:rPr lang="pt-PT" sz="2400" b="0" i="1" baseline="-25000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e>
                        <m:sup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58828DC-0817-464F-B8BE-7AB41C47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616" y="1971349"/>
                <a:ext cx="2560445" cy="386965"/>
              </a:xfrm>
              <a:prstGeom prst="rect">
                <a:avLst/>
              </a:prstGeom>
              <a:blipFill>
                <a:blip r:embed="rId3"/>
                <a:stretch>
                  <a:fillRect l="-2475" t="-9375" r="-990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7269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8D3A8D0D-FA17-0246-86D8-0709DFBC12A5}"/>
              </a:ext>
            </a:extLst>
          </p:cNvPr>
          <p:cNvSpPr/>
          <p:nvPr/>
        </p:nvSpPr>
        <p:spPr>
          <a:xfrm>
            <a:off x="5163933" y="1004803"/>
            <a:ext cx="5124343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Residual Variance</a:t>
            </a:r>
            <a:endParaRPr lang="en-US" sz="5249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74E4D5C-9AF6-2A47-B385-0B0BAAB3E1C3}"/>
              </a:ext>
            </a:extLst>
          </p:cNvPr>
          <p:cNvCxnSpPr/>
          <p:nvPr/>
        </p:nvCxnSpPr>
        <p:spPr>
          <a:xfrm>
            <a:off x="8761581" y="5986732"/>
            <a:ext cx="414067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389A3C4-5727-EF42-B3E5-9782AE5A0790}"/>
              </a:ext>
            </a:extLst>
          </p:cNvPr>
          <p:cNvCxnSpPr>
            <a:cxnSpLocks/>
          </p:cNvCxnSpPr>
          <p:nvPr/>
        </p:nvCxnSpPr>
        <p:spPr>
          <a:xfrm flipV="1">
            <a:off x="8761581" y="2675999"/>
            <a:ext cx="0" cy="331073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93E510A9-FD00-D145-89CE-4E2CC2EA9307}"/>
              </a:ext>
            </a:extLst>
          </p:cNvPr>
          <p:cNvSpPr/>
          <p:nvPr/>
        </p:nvSpPr>
        <p:spPr>
          <a:xfrm>
            <a:off x="9374160" y="4991774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6600A5B-2F1E-C642-BD25-F925747A59F7}"/>
              </a:ext>
            </a:extLst>
          </p:cNvPr>
          <p:cNvCxnSpPr/>
          <p:nvPr/>
        </p:nvCxnSpPr>
        <p:spPr>
          <a:xfrm flipV="1">
            <a:off x="9169795" y="2988129"/>
            <a:ext cx="3167743" cy="2424089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2AC1942-0F01-F14B-8960-8257D4235E1D}"/>
              </a:ext>
            </a:extLst>
          </p:cNvPr>
          <p:cNvSpPr txBox="1"/>
          <p:nvPr/>
        </p:nvSpPr>
        <p:spPr>
          <a:xfrm>
            <a:off x="12618208" y="6049090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C5E63-4AAF-EC48-AE16-0EA102844D06}"/>
              </a:ext>
            </a:extLst>
          </p:cNvPr>
          <p:cNvSpPr txBox="1"/>
          <p:nvPr/>
        </p:nvSpPr>
        <p:spPr>
          <a:xfrm>
            <a:off x="8314770" y="2491333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18E34D2-3E4D-094F-A76F-C56AF5A2FDA4}"/>
              </a:ext>
            </a:extLst>
          </p:cNvPr>
          <p:cNvSpPr/>
          <p:nvPr/>
        </p:nvSpPr>
        <p:spPr>
          <a:xfrm>
            <a:off x="10058739" y="495434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3AF7C50-64F7-244E-9E6D-2BE92760A71E}"/>
              </a:ext>
            </a:extLst>
          </p:cNvPr>
          <p:cNvSpPr/>
          <p:nvPr/>
        </p:nvSpPr>
        <p:spPr>
          <a:xfrm>
            <a:off x="11027977" y="433136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ED751F7-654F-3E43-A269-16974B1972D0}"/>
              </a:ext>
            </a:extLst>
          </p:cNvPr>
          <p:cNvSpPr/>
          <p:nvPr/>
        </p:nvSpPr>
        <p:spPr>
          <a:xfrm>
            <a:off x="10645415" y="301455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0B1E925-373B-3744-9787-B14A0DEEBA06}"/>
              </a:ext>
            </a:extLst>
          </p:cNvPr>
          <p:cNvSpPr/>
          <p:nvPr/>
        </p:nvSpPr>
        <p:spPr>
          <a:xfrm>
            <a:off x="11965447" y="4146051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2632911-7626-714A-84FF-B87E254DA38B}"/>
              </a:ext>
            </a:extLst>
          </p:cNvPr>
          <p:cNvSpPr/>
          <p:nvPr/>
        </p:nvSpPr>
        <p:spPr>
          <a:xfrm>
            <a:off x="10220352" y="420017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AEFC5E3-2770-4B4B-9C7E-3228FBF17FF3}"/>
              </a:ext>
            </a:extLst>
          </p:cNvPr>
          <p:cNvSpPr/>
          <p:nvPr/>
        </p:nvSpPr>
        <p:spPr>
          <a:xfrm>
            <a:off x="11608017" y="2701184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F72BABE-1C17-864D-93B1-3A6757FAECF4}"/>
              </a:ext>
            </a:extLst>
          </p:cNvPr>
          <p:cNvSpPr txBox="1"/>
          <p:nvPr/>
        </p:nvSpPr>
        <p:spPr>
          <a:xfrm>
            <a:off x="8737254" y="6893208"/>
            <a:ext cx="4129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Heterogenous residual variance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9A8E1-A940-004B-A498-4CDF7B10E88A}"/>
              </a:ext>
            </a:extLst>
          </p:cNvPr>
          <p:cNvSpPr txBox="1"/>
          <p:nvPr/>
        </p:nvSpPr>
        <p:spPr>
          <a:xfrm>
            <a:off x="8442483" y="7457456"/>
            <a:ext cx="4492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variability of measures increase with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32480-4464-604B-B8F8-BF699CAC2FAF}"/>
              </a:ext>
            </a:extLst>
          </p:cNvPr>
          <p:cNvSpPr txBox="1"/>
          <p:nvPr/>
        </p:nvSpPr>
        <p:spPr>
          <a:xfrm>
            <a:off x="6176006" y="4561874"/>
            <a:ext cx="2310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Residual variance has to be accounted in the model 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58828DC-0817-464F-B8BE-7AB41C4787F1}"/>
                  </a:ext>
                </a:extLst>
              </p:cNvPr>
              <p:cNvSpPr txBox="1"/>
              <p:nvPr/>
            </p:nvSpPr>
            <p:spPr>
              <a:xfrm>
                <a:off x="10306616" y="1971349"/>
                <a:ext cx="2560445" cy="3869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pt-PT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𝑇𝐼𝑀𝐸</m:t>
                          </m:r>
                          <m:r>
                            <a:rPr lang="pt-PT" sz="2400" b="0" i="1" baseline="-25000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e>
                        <m:sup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PT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58828DC-0817-464F-B8BE-7AB41C47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616" y="1971349"/>
                <a:ext cx="2560445" cy="386965"/>
              </a:xfrm>
              <a:prstGeom prst="rect">
                <a:avLst/>
              </a:prstGeom>
              <a:blipFill>
                <a:blip r:embed="rId2"/>
                <a:stretch>
                  <a:fillRect l="-2475" t="-9375" r="-990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9553EAA-A807-6E48-B458-FE3C43794854}"/>
              </a:ext>
            </a:extLst>
          </p:cNvPr>
          <p:cNvSpPr txBox="1"/>
          <p:nvPr/>
        </p:nvSpPr>
        <p:spPr>
          <a:xfrm>
            <a:off x="825292" y="287239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DC4A2E-D89E-1C46-A93B-7C6F2102F510}"/>
              </a:ext>
            </a:extLst>
          </p:cNvPr>
          <p:cNvSpPr txBox="1"/>
          <p:nvPr/>
        </p:nvSpPr>
        <p:spPr>
          <a:xfrm>
            <a:off x="730714" y="6049090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093AF-D66F-E74C-B369-F15516F9E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55" y="3319316"/>
            <a:ext cx="7065248" cy="10120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B0FAC71-F9CF-7540-824C-B1D325E35B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121" y="3222638"/>
            <a:ext cx="7660909" cy="4186776"/>
          </a:xfrm>
          <a:prstGeom prst="rect">
            <a:avLst/>
          </a:prstGeom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485B7FC7-7BEB-6F42-A291-ED4D9C92BF00}"/>
              </a:ext>
            </a:extLst>
          </p:cNvPr>
          <p:cNvSpPr/>
          <p:nvPr/>
        </p:nvSpPr>
        <p:spPr>
          <a:xfrm>
            <a:off x="411480" y="6233756"/>
            <a:ext cx="1531620" cy="890284"/>
          </a:xfrm>
          <a:prstGeom prst="fram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3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8D3A8D0D-FA17-0246-86D8-0709DFBC12A5}"/>
              </a:ext>
            </a:extLst>
          </p:cNvPr>
          <p:cNvSpPr/>
          <p:nvPr/>
        </p:nvSpPr>
        <p:spPr>
          <a:xfrm>
            <a:off x="5163933" y="1004803"/>
            <a:ext cx="5124343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Residual Variance</a:t>
            </a:r>
            <a:endParaRPr lang="en-US" sz="5249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74E4D5C-9AF6-2A47-B385-0B0BAAB3E1C3}"/>
              </a:ext>
            </a:extLst>
          </p:cNvPr>
          <p:cNvCxnSpPr/>
          <p:nvPr/>
        </p:nvCxnSpPr>
        <p:spPr>
          <a:xfrm>
            <a:off x="8761581" y="5986732"/>
            <a:ext cx="414067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389A3C4-5727-EF42-B3E5-9782AE5A0790}"/>
              </a:ext>
            </a:extLst>
          </p:cNvPr>
          <p:cNvCxnSpPr>
            <a:cxnSpLocks/>
          </p:cNvCxnSpPr>
          <p:nvPr/>
        </p:nvCxnSpPr>
        <p:spPr>
          <a:xfrm flipV="1">
            <a:off x="8761581" y="2675999"/>
            <a:ext cx="0" cy="331073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93E510A9-FD00-D145-89CE-4E2CC2EA9307}"/>
              </a:ext>
            </a:extLst>
          </p:cNvPr>
          <p:cNvSpPr/>
          <p:nvPr/>
        </p:nvSpPr>
        <p:spPr>
          <a:xfrm>
            <a:off x="9374160" y="4991774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6600A5B-2F1E-C642-BD25-F925747A59F7}"/>
              </a:ext>
            </a:extLst>
          </p:cNvPr>
          <p:cNvCxnSpPr/>
          <p:nvPr/>
        </p:nvCxnSpPr>
        <p:spPr>
          <a:xfrm flipV="1">
            <a:off x="9169795" y="2988129"/>
            <a:ext cx="3167743" cy="2424089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2AC1942-0F01-F14B-8960-8257D4235E1D}"/>
              </a:ext>
            </a:extLst>
          </p:cNvPr>
          <p:cNvSpPr txBox="1"/>
          <p:nvPr/>
        </p:nvSpPr>
        <p:spPr>
          <a:xfrm>
            <a:off x="12618208" y="6049090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C5E63-4AAF-EC48-AE16-0EA102844D06}"/>
              </a:ext>
            </a:extLst>
          </p:cNvPr>
          <p:cNvSpPr txBox="1"/>
          <p:nvPr/>
        </p:nvSpPr>
        <p:spPr>
          <a:xfrm>
            <a:off x="8314770" y="2491333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18E34D2-3E4D-094F-A76F-C56AF5A2FDA4}"/>
              </a:ext>
            </a:extLst>
          </p:cNvPr>
          <p:cNvSpPr/>
          <p:nvPr/>
        </p:nvSpPr>
        <p:spPr>
          <a:xfrm>
            <a:off x="10058739" y="495434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3AF7C50-64F7-244E-9E6D-2BE92760A71E}"/>
              </a:ext>
            </a:extLst>
          </p:cNvPr>
          <p:cNvSpPr/>
          <p:nvPr/>
        </p:nvSpPr>
        <p:spPr>
          <a:xfrm>
            <a:off x="11027977" y="433136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ED751F7-654F-3E43-A269-16974B1972D0}"/>
              </a:ext>
            </a:extLst>
          </p:cNvPr>
          <p:cNvSpPr/>
          <p:nvPr/>
        </p:nvSpPr>
        <p:spPr>
          <a:xfrm>
            <a:off x="10645415" y="301455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0B1E925-373B-3744-9787-B14A0DEEBA06}"/>
              </a:ext>
            </a:extLst>
          </p:cNvPr>
          <p:cNvSpPr/>
          <p:nvPr/>
        </p:nvSpPr>
        <p:spPr>
          <a:xfrm>
            <a:off x="11965447" y="4146051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2632911-7626-714A-84FF-B87E254DA38B}"/>
              </a:ext>
            </a:extLst>
          </p:cNvPr>
          <p:cNvSpPr/>
          <p:nvPr/>
        </p:nvSpPr>
        <p:spPr>
          <a:xfrm>
            <a:off x="10220352" y="420017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AEFC5E3-2770-4B4B-9C7E-3228FBF17FF3}"/>
              </a:ext>
            </a:extLst>
          </p:cNvPr>
          <p:cNvSpPr/>
          <p:nvPr/>
        </p:nvSpPr>
        <p:spPr>
          <a:xfrm>
            <a:off x="11608017" y="2701184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F72BABE-1C17-864D-93B1-3A6757FAECF4}"/>
              </a:ext>
            </a:extLst>
          </p:cNvPr>
          <p:cNvSpPr txBox="1"/>
          <p:nvPr/>
        </p:nvSpPr>
        <p:spPr>
          <a:xfrm>
            <a:off x="8737254" y="6893208"/>
            <a:ext cx="4129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Heterogenous residual variance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9A8E1-A940-004B-A498-4CDF7B10E88A}"/>
              </a:ext>
            </a:extLst>
          </p:cNvPr>
          <p:cNvSpPr txBox="1"/>
          <p:nvPr/>
        </p:nvSpPr>
        <p:spPr>
          <a:xfrm>
            <a:off x="8442483" y="7457456"/>
            <a:ext cx="4492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variability of measures increase with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32480-4464-604B-B8F8-BF699CAC2FAF}"/>
              </a:ext>
            </a:extLst>
          </p:cNvPr>
          <p:cNvSpPr txBox="1"/>
          <p:nvPr/>
        </p:nvSpPr>
        <p:spPr>
          <a:xfrm>
            <a:off x="6176006" y="4561874"/>
            <a:ext cx="2310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Residual variance has to be accounted in the model 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58828DC-0817-464F-B8BE-7AB41C4787F1}"/>
                  </a:ext>
                </a:extLst>
              </p:cNvPr>
              <p:cNvSpPr txBox="1"/>
              <p:nvPr/>
            </p:nvSpPr>
            <p:spPr>
              <a:xfrm>
                <a:off x="10306616" y="1971349"/>
                <a:ext cx="2560445" cy="3869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pt-PT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𝑇𝐼𝑀𝐸</m:t>
                          </m:r>
                          <m:r>
                            <a:rPr lang="pt-PT" sz="2400" b="0" i="1" baseline="-25000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e>
                        <m:sup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PT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58828DC-0817-464F-B8BE-7AB41C47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06616" y="1971349"/>
                <a:ext cx="2560445" cy="386965"/>
              </a:xfrm>
              <a:prstGeom prst="rect">
                <a:avLst/>
              </a:prstGeom>
              <a:blipFill>
                <a:blip r:embed="rId2"/>
                <a:stretch>
                  <a:fillRect l="-2475" t="-9375" r="-990"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9553EAA-A807-6E48-B458-FE3C43794854}"/>
              </a:ext>
            </a:extLst>
          </p:cNvPr>
          <p:cNvSpPr txBox="1"/>
          <p:nvPr/>
        </p:nvSpPr>
        <p:spPr>
          <a:xfrm>
            <a:off x="825292" y="287239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DC4A2E-D89E-1C46-A93B-7C6F2102F510}"/>
              </a:ext>
            </a:extLst>
          </p:cNvPr>
          <p:cNvSpPr txBox="1"/>
          <p:nvPr/>
        </p:nvSpPr>
        <p:spPr>
          <a:xfrm>
            <a:off x="730714" y="4089175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975C8-121C-254C-903B-2E0934952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67" y="3241724"/>
            <a:ext cx="7197463" cy="461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C707E6-AE2A-8C4E-8C30-3A598BD7A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96" y="4610804"/>
            <a:ext cx="7563340" cy="274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1471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8D3A8D0D-FA17-0246-86D8-0709DFBC12A5}"/>
              </a:ext>
            </a:extLst>
          </p:cNvPr>
          <p:cNvSpPr/>
          <p:nvPr/>
        </p:nvSpPr>
        <p:spPr>
          <a:xfrm>
            <a:off x="3190427" y="1004803"/>
            <a:ext cx="5124343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Residual Variance</a:t>
            </a:r>
            <a:endParaRPr lang="en-US" sz="5249" dirty="0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274E4D5C-9AF6-2A47-B385-0B0BAAB3E1C3}"/>
              </a:ext>
            </a:extLst>
          </p:cNvPr>
          <p:cNvCxnSpPr/>
          <p:nvPr/>
        </p:nvCxnSpPr>
        <p:spPr>
          <a:xfrm>
            <a:off x="8761581" y="5986732"/>
            <a:ext cx="414067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389A3C4-5727-EF42-B3E5-9782AE5A0790}"/>
              </a:ext>
            </a:extLst>
          </p:cNvPr>
          <p:cNvCxnSpPr>
            <a:cxnSpLocks/>
          </p:cNvCxnSpPr>
          <p:nvPr/>
        </p:nvCxnSpPr>
        <p:spPr>
          <a:xfrm flipV="1">
            <a:off x="8761581" y="2675999"/>
            <a:ext cx="0" cy="331073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93E510A9-FD00-D145-89CE-4E2CC2EA9307}"/>
              </a:ext>
            </a:extLst>
          </p:cNvPr>
          <p:cNvSpPr/>
          <p:nvPr/>
        </p:nvSpPr>
        <p:spPr>
          <a:xfrm>
            <a:off x="9374160" y="4991774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16600A5B-2F1E-C642-BD25-F925747A59F7}"/>
              </a:ext>
            </a:extLst>
          </p:cNvPr>
          <p:cNvCxnSpPr/>
          <p:nvPr/>
        </p:nvCxnSpPr>
        <p:spPr>
          <a:xfrm flipV="1">
            <a:off x="9169795" y="2988129"/>
            <a:ext cx="3167743" cy="2424089"/>
          </a:xfrm>
          <a:prstGeom prst="line">
            <a:avLst/>
          </a:prstGeom>
          <a:ln w="508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92AC1942-0F01-F14B-8960-8257D4235E1D}"/>
              </a:ext>
            </a:extLst>
          </p:cNvPr>
          <p:cNvSpPr txBox="1"/>
          <p:nvPr/>
        </p:nvSpPr>
        <p:spPr>
          <a:xfrm>
            <a:off x="12618208" y="6049090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049C5E63-4AAF-EC48-AE16-0EA102844D06}"/>
              </a:ext>
            </a:extLst>
          </p:cNvPr>
          <p:cNvSpPr txBox="1"/>
          <p:nvPr/>
        </p:nvSpPr>
        <p:spPr>
          <a:xfrm>
            <a:off x="8314770" y="2491333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18E34D2-3E4D-094F-A76F-C56AF5A2FDA4}"/>
              </a:ext>
            </a:extLst>
          </p:cNvPr>
          <p:cNvSpPr/>
          <p:nvPr/>
        </p:nvSpPr>
        <p:spPr>
          <a:xfrm>
            <a:off x="10058739" y="495434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3AF7C50-64F7-244E-9E6D-2BE92760A71E}"/>
              </a:ext>
            </a:extLst>
          </p:cNvPr>
          <p:cNvSpPr/>
          <p:nvPr/>
        </p:nvSpPr>
        <p:spPr>
          <a:xfrm>
            <a:off x="11027977" y="433136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3ED751F7-654F-3E43-A269-16974B1972D0}"/>
              </a:ext>
            </a:extLst>
          </p:cNvPr>
          <p:cNvSpPr/>
          <p:nvPr/>
        </p:nvSpPr>
        <p:spPr>
          <a:xfrm>
            <a:off x="10645415" y="301455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0B1E925-373B-3744-9787-B14A0DEEBA06}"/>
              </a:ext>
            </a:extLst>
          </p:cNvPr>
          <p:cNvSpPr/>
          <p:nvPr/>
        </p:nvSpPr>
        <p:spPr>
          <a:xfrm>
            <a:off x="11965447" y="4146051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52632911-7626-714A-84FF-B87E254DA38B}"/>
              </a:ext>
            </a:extLst>
          </p:cNvPr>
          <p:cNvSpPr/>
          <p:nvPr/>
        </p:nvSpPr>
        <p:spPr>
          <a:xfrm>
            <a:off x="10220352" y="420017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AEFC5E3-2770-4B4B-9C7E-3228FBF17FF3}"/>
              </a:ext>
            </a:extLst>
          </p:cNvPr>
          <p:cNvSpPr/>
          <p:nvPr/>
        </p:nvSpPr>
        <p:spPr>
          <a:xfrm>
            <a:off x="11608017" y="2701184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F72BABE-1C17-864D-93B1-3A6757FAECF4}"/>
              </a:ext>
            </a:extLst>
          </p:cNvPr>
          <p:cNvSpPr txBox="1"/>
          <p:nvPr/>
        </p:nvSpPr>
        <p:spPr>
          <a:xfrm>
            <a:off x="8737254" y="6893208"/>
            <a:ext cx="4129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Heterogenous residual variance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79A8E1-A940-004B-A498-4CDF7B10E88A}"/>
              </a:ext>
            </a:extLst>
          </p:cNvPr>
          <p:cNvSpPr txBox="1"/>
          <p:nvPr/>
        </p:nvSpPr>
        <p:spPr>
          <a:xfrm>
            <a:off x="8442483" y="7457456"/>
            <a:ext cx="4492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variability of measures increase with time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32480-4464-604B-B8F8-BF699CAC2FAF}"/>
              </a:ext>
            </a:extLst>
          </p:cNvPr>
          <p:cNvSpPr txBox="1"/>
          <p:nvPr/>
        </p:nvSpPr>
        <p:spPr>
          <a:xfrm>
            <a:off x="6176006" y="4561874"/>
            <a:ext cx="2310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Residual variance has to be accounted in the model specification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58828DC-0817-464F-B8BE-7AB41C4787F1}"/>
                  </a:ext>
                </a:extLst>
              </p:cNvPr>
              <p:cNvSpPr txBox="1"/>
              <p:nvPr/>
            </p:nvSpPr>
            <p:spPr>
              <a:xfrm>
                <a:off x="8239111" y="1226599"/>
                <a:ext cx="5988981" cy="10690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𝓡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sSup>
                        <m:sSupPr>
                          <m:ctrlPr>
                            <a:rPr lang="pt-PT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p>
                                  <m:sSupPr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𝑇𝐼𝑀𝐸</m:t>
                                    </m:r>
                                    <m:r>
                                      <a:rPr lang="pt-PT" sz="240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PT" sz="2400" b="0" i="1" baseline="-250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e>
                                  <m:sup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pt-PT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𝑇𝐼𝑀𝐸</m:t>
                                    </m:r>
                                    <m:r>
                                      <a:rPr lang="pt-PT" sz="240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PT" sz="2400" b="0" i="1" baseline="-25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pt-PT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pt-PT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p>
                                  <m:sSupPr>
                                    <m:ctrlP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𝑇𝐼𝑀𝐸</m:t>
                                    </m:r>
                                    <m:r>
                                      <a:rPr lang="pt-PT" sz="2400" i="1" baseline="-250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pt-PT" sz="2400" b="0" i="1" baseline="-250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e>
                                  <m:sup>
                                    <m:r>
                                      <a:rPr lang="pt-PT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pt-PT" sz="2400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</m:sup>
                                </m:sSup>
                              </m:e>
                            </m:mr>
                          </m:m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/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458828DC-0817-464F-B8BE-7AB41C4787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9111" y="1226599"/>
                <a:ext cx="5988981" cy="1069011"/>
              </a:xfrm>
              <a:prstGeom prst="rect">
                <a:avLst/>
              </a:prstGeom>
              <a:blipFill>
                <a:blip r:embed="rId2"/>
                <a:stretch>
                  <a:fillRect l="-1483" b="-105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19553EAA-A807-6E48-B458-FE3C43794854}"/>
              </a:ext>
            </a:extLst>
          </p:cNvPr>
          <p:cNvSpPr txBox="1"/>
          <p:nvPr/>
        </p:nvSpPr>
        <p:spPr>
          <a:xfrm>
            <a:off x="825292" y="2872393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Code: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8DC4A2E-D89E-1C46-A93B-7C6F2102F510}"/>
              </a:ext>
            </a:extLst>
          </p:cNvPr>
          <p:cNvSpPr txBox="1"/>
          <p:nvPr/>
        </p:nvSpPr>
        <p:spPr>
          <a:xfrm>
            <a:off x="730714" y="4089175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975C8-121C-254C-903B-2E0934952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967" y="3241724"/>
            <a:ext cx="7197463" cy="4615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C707E6-AE2A-8C4E-8C30-3A598BD7AF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96" y="4610804"/>
            <a:ext cx="7563340" cy="274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515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1">
            <a:extLst>
              <a:ext uri="{FF2B5EF4-FFF2-40B4-BE49-F238E27FC236}">
                <a16:creationId xmlns:a16="http://schemas.microsoft.com/office/drawing/2014/main" id="{2A46EA00-5738-9A4D-8D3F-72EF945327CE}"/>
              </a:ext>
            </a:extLst>
          </p:cNvPr>
          <p:cNvSpPr/>
          <p:nvPr/>
        </p:nvSpPr>
        <p:spPr>
          <a:xfrm>
            <a:off x="5232513" y="1004803"/>
            <a:ext cx="5124343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Diagnostic plots</a:t>
            </a:r>
            <a:endParaRPr lang="en-US" sz="524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9E04FC-D1F0-7544-BE22-3362B6CF2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504" y="3022560"/>
            <a:ext cx="5888296" cy="4476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7ACFD7-DFD2-3945-82DC-7AC1830B5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665" y="2162805"/>
            <a:ext cx="2324100" cy="50839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907EA9F-B3BD-A24B-97C6-D334D3103185}"/>
              </a:ext>
            </a:extLst>
          </p:cNvPr>
          <p:cNvSpPr txBox="1"/>
          <p:nvPr/>
        </p:nvSpPr>
        <p:spPr>
          <a:xfrm>
            <a:off x="872741" y="3189039"/>
            <a:ext cx="21752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Pearson residuals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4EC6CC-A99B-204C-B676-18D72D57AEC5}"/>
              </a:ext>
            </a:extLst>
          </p:cNvPr>
          <p:cNvSpPr txBox="1"/>
          <p:nvPr/>
        </p:nvSpPr>
        <p:spPr>
          <a:xfrm>
            <a:off x="11766430" y="4020036"/>
            <a:ext cx="2619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Residuos</a:t>
            </a:r>
            <a:r>
              <a:rPr lang="en-US" dirty="0"/>
              <a:t> </a:t>
            </a:r>
            <a:r>
              <a:rPr lang="en-US" dirty="0" err="1"/>
              <a:t>pearson</a:t>
            </a:r>
            <a:r>
              <a:rPr lang="en-US" dirty="0"/>
              <a:t> formula</a:t>
            </a:r>
          </a:p>
        </p:txBody>
      </p:sp>
    </p:spTree>
    <p:extLst>
      <p:ext uri="{BB962C8B-B14F-4D97-AF65-F5344CB8AC3E}">
        <p14:creationId xmlns:p14="http://schemas.microsoft.com/office/powerpoint/2010/main" val="3974865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3451708" y="1009600"/>
            <a:ext cx="7684705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Linear Mixed-effects models</a:t>
            </a:r>
            <a:endParaRPr lang="en-US" sz="5249" dirty="0"/>
          </a:p>
        </p:txBody>
      </p:sp>
      <p:sp>
        <p:nvSpPr>
          <p:cNvPr id="19" name="Plus 18">
            <a:extLst>
              <a:ext uri="{FF2B5EF4-FFF2-40B4-BE49-F238E27FC236}">
                <a16:creationId xmlns:a16="http://schemas.microsoft.com/office/drawing/2014/main" id="{F5BC2841-3119-9E43-9025-603D3A944CAA}"/>
              </a:ext>
            </a:extLst>
          </p:cNvPr>
          <p:cNvSpPr/>
          <p:nvPr/>
        </p:nvSpPr>
        <p:spPr>
          <a:xfrm rot="2857532">
            <a:off x="5001056" y="197597"/>
            <a:ext cx="2358574" cy="2435985"/>
          </a:xfrm>
          <a:prstGeom prst="mathPlus">
            <a:avLst/>
          </a:prstGeom>
          <a:solidFill>
            <a:srgbClr val="FF00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8E771C0-1838-7244-B54E-6F0C2B685207}"/>
                  </a:ext>
                </a:extLst>
              </p:cNvPr>
              <p:cNvSpPr txBox="1"/>
              <p:nvPr/>
            </p:nvSpPr>
            <p:spPr>
              <a:xfrm>
                <a:off x="8927090" y="3780597"/>
                <a:ext cx="317535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P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3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sz="3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8E771C0-1838-7244-B54E-6F0C2B685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090" y="3780597"/>
                <a:ext cx="3175356" cy="492443"/>
              </a:xfrm>
              <a:prstGeom prst="rect">
                <a:avLst/>
              </a:prstGeom>
              <a:blipFill>
                <a:blip r:embed="rId3"/>
                <a:stretch>
                  <a:fillRect l="-2390" t="-7692" r="-398" b="-35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>
            <a:extLst>
              <a:ext uri="{FF2B5EF4-FFF2-40B4-BE49-F238E27FC236}">
                <a16:creationId xmlns:a16="http://schemas.microsoft.com/office/drawing/2014/main" id="{CA3FA3EF-237A-D547-AC1E-CE56FA3773CB}"/>
              </a:ext>
            </a:extLst>
          </p:cNvPr>
          <p:cNvSpPr txBox="1"/>
          <p:nvPr/>
        </p:nvSpPr>
        <p:spPr>
          <a:xfrm>
            <a:off x="9160329" y="5694344"/>
            <a:ext cx="10472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Easy!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77B51B7-A706-6543-BECC-B63514414B82}"/>
              </a:ext>
            </a:extLst>
          </p:cNvPr>
          <p:cNvSpPr txBox="1"/>
          <p:nvPr/>
        </p:nvSpPr>
        <p:spPr>
          <a:xfrm>
            <a:off x="11220302" y="6630515"/>
            <a:ext cx="1074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But…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63763A6-A847-3D4B-825E-0978D67C7FEE}"/>
              </a:ext>
            </a:extLst>
          </p:cNvPr>
          <p:cNvCxnSpPr/>
          <p:nvPr/>
        </p:nvCxnSpPr>
        <p:spPr>
          <a:xfrm>
            <a:off x="2743200" y="5986732"/>
            <a:ext cx="414067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CB43E010-0B21-FB4C-BDEB-7A300D7C3FA5}"/>
              </a:ext>
            </a:extLst>
          </p:cNvPr>
          <p:cNvCxnSpPr>
            <a:cxnSpLocks/>
          </p:cNvCxnSpPr>
          <p:nvPr/>
        </p:nvCxnSpPr>
        <p:spPr>
          <a:xfrm flipV="1">
            <a:off x="2743200" y="2675999"/>
            <a:ext cx="0" cy="331073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>
            <a:extLst>
              <a:ext uri="{FF2B5EF4-FFF2-40B4-BE49-F238E27FC236}">
                <a16:creationId xmlns:a16="http://schemas.microsoft.com/office/drawing/2014/main" id="{1A1E5D3F-DD7E-AB40-9435-E0C58C060DA1}"/>
              </a:ext>
            </a:extLst>
          </p:cNvPr>
          <p:cNvSpPr/>
          <p:nvPr/>
        </p:nvSpPr>
        <p:spPr>
          <a:xfrm>
            <a:off x="3347404" y="5513972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F845C5DE-92A8-1443-A807-BDEF36232A5A}"/>
              </a:ext>
            </a:extLst>
          </p:cNvPr>
          <p:cNvSpPr/>
          <p:nvPr/>
        </p:nvSpPr>
        <p:spPr>
          <a:xfrm>
            <a:off x="3695249" y="5497909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AE2C2CF-11BB-9549-B12D-BBF0B989895A}"/>
              </a:ext>
            </a:extLst>
          </p:cNvPr>
          <p:cNvSpPr/>
          <p:nvPr/>
        </p:nvSpPr>
        <p:spPr>
          <a:xfrm>
            <a:off x="3781513" y="528306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BBDEC82-253F-204B-8035-8C5484D7415F}"/>
              </a:ext>
            </a:extLst>
          </p:cNvPr>
          <p:cNvSpPr/>
          <p:nvPr/>
        </p:nvSpPr>
        <p:spPr>
          <a:xfrm>
            <a:off x="4026794" y="3108202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7145A02-8109-1848-A975-D309AC738230}"/>
              </a:ext>
            </a:extLst>
          </p:cNvPr>
          <p:cNvSpPr/>
          <p:nvPr/>
        </p:nvSpPr>
        <p:spPr>
          <a:xfrm>
            <a:off x="4262321" y="3004685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7874881-1078-5D4D-9ABD-1B33683C6CA4}"/>
              </a:ext>
            </a:extLst>
          </p:cNvPr>
          <p:cNvSpPr/>
          <p:nvPr/>
        </p:nvSpPr>
        <p:spPr>
          <a:xfrm>
            <a:off x="4497848" y="295292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089439ED-10B8-4C4E-9315-0D81ADF93E76}"/>
              </a:ext>
            </a:extLst>
          </p:cNvPr>
          <p:cNvSpPr/>
          <p:nvPr/>
        </p:nvSpPr>
        <p:spPr>
          <a:xfrm>
            <a:off x="4091709" y="433860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AB95B170-92BB-9348-A19B-3DB99C612E4B}"/>
              </a:ext>
            </a:extLst>
          </p:cNvPr>
          <p:cNvSpPr/>
          <p:nvPr/>
        </p:nvSpPr>
        <p:spPr>
          <a:xfrm>
            <a:off x="4306761" y="4273291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B9C4727-8CD8-2A4B-9D7C-42A0A878D378}"/>
              </a:ext>
            </a:extLst>
          </p:cNvPr>
          <p:cNvSpPr/>
          <p:nvPr/>
        </p:nvSpPr>
        <p:spPr>
          <a:xfrm>
            <a:off x="4476239" y="4026819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070117E9-3558-C744-9CCF-FCDA158FF998}"/>
              </a:ext>
            </a:extLst>
          </p:cNvPr>
          <p:cNvSpPr/>
          <p:nvPr/>
        </p:nvSpPr>
        <p:spPr>
          <a:xfrm>
            <a:off x="5195478" y="4997528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A211362C-CE06-1D46-92F0-196C6DC285A1}"/>
              </a:ext>
            </a:extLst>
          </p:cNvPr>
          <p:cNvSpPr/>
          <p:nvPr/>
        </p:nvSpPr>
        <p:spPr>
          <a:xfrm>
            <a:off x="5364350" y="4756732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4DD64685-2462-3947-8F11-2D4BB42FA3A0}"/>
              </a:ext>
            </a:extLst>
          </p:cNvPr>
          <p:cNvSpPr/>
          <p:nvPr/>
        </p:nvSpPr>
        <p:spPr>
          <a:xfrm>
            <a:off x="5580008" y="4685744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D8C9037-4A8B-7546-ABF9-740C3CDB4706}"/>
              </a:ext>
            </a:extLst>
          </p:cNvPr>
          <p:cNvSpPr/>
          <p:nvPr/>
        </p:nvSpPr>
        <p:spPr>
          <a:xfrm>
            <a:off x="5666272" y="445818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B312EE8-7178-6245-9595-F287279E8627}"/>
              </a:ext>
            </a:extLst>
          </p:cNvPr>
          <p:cNvSpPr/>
          <p:nvPr/>
        </p:nvSpPr>
        <p:spPr>
          <a:xfrm>
            <a:off x="5972607" y="381513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AE55F7DD-7CB8-914F-88F0-F65583CAA7EA}"/>
              </a:ext>
            </a:extLst>
          </p:cNvPr>
          <p:cNvSpPr/>
          <p:nvPr/>
        </p:nvSpPr>
        <p:spPr>
          <a:xfrm>
            <a:off x="6178944" y="3688901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4BE6A0AB-54DC-7447-9EE4-D4EF36C08396}"/>
              </a:ext>
            </a:extLst>
          </p:cNvPr>
          <p:cNvSpPr/>
          <p:nvPr/>
        </p:nvSpPr>
        <p:spPr>
          <a:xfrm>
            <a:off x="6359054" y="349048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D4E31FF1-D4AD-2B45-BAE7-2734C4F0E22D}"/>
              </a:ext>
            </a:extLst>
          </p:cNvPr>
          <p:cNvSpPr/>
          <p:nvPr/>
        </p:nvSpPr>
        <p:spPr>
          <a:xfrm>
            <a:off x="4974706" y="3481315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72044357-72CE-1645-A365-82F7BFE50805}"/>
              </a:ext>
            </a:extLst>
          </p:cNvPr>
          <p:cNvSpPr/>
          <p:nvPr/>
        </p:nvSpPr>
        <p:spPr>
          <a:xfrm>
            <a:off x="5181043" y="335508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FEFD2E5-2F4A-2B4E-960D-F22AF63DF8EF}"/>
              </a:ext>
            </a:extLst>
          </p:cNvPr>
          <p:cNvSpPr/>
          <p:nvPr/>
        </p:nvSpPr>
        <p:spPr>
          <a:xfrm>
            <a:off x="5361153" y="3156668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14ABE02-E678-D84E-8B5B-56FE2F90DE3D}"/>
              </a:ext>
            </a:extLst>
          </p:cNvPr>
          <p:cNvSpPr/>
          <p:nvPr/>
        </p:nvSpPr>
        <p:spPr>
          <a:xfrm>
            <a:off x="4331418" y="4832242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550245B-BDCE-0146-965C-36F2E4293229}"/>
              </a:ext>
            </a:extLst>
          </p:cNvPr>
          <p:cNvSpPr/>
          <p:nvPr/>
        </p:nvSpPr>
        <p:spPr>
          <a:xfrm>
            <a:off x="4537755" y="4706010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37196CF2-88B5-024D-94A6-11BF8486FA2F}"/>
              </a:ext>
            </a:extLst>
          </p:cNvPr>
          <p:cNvSpPr/>
          <p:nvPr/>
        </p:nvSpPr>
        <p:spPr>
          <a:xfrm>
            <a:off x="4717865" y="4507595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367250FB-297B-4448-A120-F3FD60CC2192}"/>
              </a:ext>
            </a:extLst>
          </p:cNvPr>
          <p:cNvSpPr/>
          <p:nvPr/>
        </p:nvSpPr>
        <p:spPr>
          <a:xfrm>
            <a:off x="3446470" y="441361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516029FB-3131-6844-A4A0-B0BF17FC9D1F}"/>
              </a:ext>
            </a:extLst>
          </p:cNvPr>
          <p:cNvSpPr/>
          <p:nvPr/>
        </p:nvSpPr>
        <p:spPr>
          <a:xfrm>
            <a:off x="3652807" y="4287381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E7349501-9F30-E949-972A-3EE92D079109}"/>
              </a:ext>
            </a:extLst>
          </p:cNvPr>
          <p:cNvSpPr/>
          <p:nvPr/>
        </p:nvSpPr>
        <p:spPr>
          <a:xfrm>
            <a:off x="3832917" y="408896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E13DABCA-7529-E748-8ED0-EB7E038ED0EA}"/>
              </a:ext>
            </a:extLst>
          </p:cNvPr>
          <p:cNvCxnSpPr/>
          <p:nvPr/>
        </p:nvCxnSpPr>
        <p:spPr>
          <a:xfrm flipV="1">
            <a:off x="3151414" y="2988129"/>
            <a:ext cx="3167743" cy="2424089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F5CF3B9F-1C10-2941-B965-DB63DD0C5767}"/>
              </a:ext>
            </a:extLst>
          </p:cNvPr>
          <p:cNvSpPr txBox="1"/>
          <p:nvPr/>
        </p:nvSpPr>
        <p:spPr>
          <a:xfrm>
            <a:off x="6599827" y="6049090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0A62586-CB7E-9145-A6B4-0DA31FF62D20}"/>
              </a:ext>
            </a:extLst>
          </p:cNvPr>
          <p:cNvSpPr txBox="1"/>
          <p:nvPr/>
        </p:nvSpPr>
        <p:spPr>
          <a:xfrm>
            <a:off x="2296389" y="2491333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39490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1">
            <a:extLst>
              <a:ext uri="{FF2B5EF4-FFF2-40B4-BE49-F238E27FC236}">
                <a16:creationId xmlns:a16="http://schemas.microsoft.com/office/drawing/2014/main" id="{2A46EA00-5738-9A4D-8D3F-72EF945327CE}"/>
              </a:ext>
            </a:extLst>
          </p:cNvPr>
          <p:cNvSpPr/>
          <p:nvPr/>
        </p:nvSpPr>
        <p:spPr>
          <a:xfrm>
            <a:off x="5232513" y="1004803"/>
            <a:ext cx="4597287" cy="806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Diagnostic plots</a:t>
            </a:r>
            <a:endParaRPr lang="en-US" sz="5249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D8F527F-19E2-1640-8969-E33CFE5A3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900" y="2124635"/>
            <a:ext cx="5373780" cy="9358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E5C9D3-3A4F-2040-ABF1-521B71E1E6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4453" y="3060518"/>
            <a:ext cx="6146986" cy="47925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9875E3B-0DA8-6345-8E99-418E45880E2C}"/>
              </a:ext>
            </a:extLst>
          </p:cNvPr>
          <p:cNvSpPr txBox="1"/>
          <p:nvPr/>
        </p:nvSpPr>
        <p:spPr>
          <a:xfrm>
            <a:off x="872741" y="3189039"/>
            <a:ext cx="2175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Pearson residuals per  treatment/time</a:t>
            </a:r>
          </a:p>
        </p:txBody>
      </p:sp>
    </p:spTree>
    <p:extLst>
      <p:ext uri="{BB962C8B-B14F-4D97-AF65-F5344CB8AC3E}">
        <p14:creationId xmlns:p14="http://schemas.microsoft.com/office/powerpoint/2010/main" val="26682022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1">
            <a:extLst>
              <a:ext uri="{FF2B5EF4-FFF2-40B4-BE49-F238E27FC236}">
                <a16:creationId xmlns:a16="http://schemas.microsoft.com/office/drawing/2014/main" id="{2A46EA00-5738-9A4D-8D3F-72EF945327CE}"/>
              </a:ext>
            </a:extLst>
          </p:cNvPr>
          <p:cNvSpPr/>
          <p:nvPr/>
        </p:nvSpPr>
        <p:spPr>
          <a:xfrm>
            <a:off x="5232513" y="1004803"/>
            <a:ext cx="4597287" cy="806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Diagnostic plots</a:t>
            </a:r>
            <a:endParaRPr lang="en-US" sz="5249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875E3B-0DA8-6345-8E99-418E45880E2C}"/>
              </a:ext>
            </a:extLst>
          </p:cNvPr>
          <p:cNvSpPr txBox="1"/>
          <p:nvPr/>
        </p:nvSpPr>
        <p:spPr>
          <a:xfrm>
            <a:off x="872741" y="3189039"/>
            <a:ext cx="21752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 residual normality per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AFE96E-32CF-E046-9420-FB9BAC8E3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194" y="2363891"/>
            <a:ext cx="5690232" cy="4047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86DA96-57CD-5B4D-9B98-C5ECB52F4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2194" y="3189039"/>
            <a:ext cx="5248462" cy="479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828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1">
            <a:extLst>
              <a:ext uri="{FF2B5EF4-FFF2-40B4-BE49-F238E27FC236}">
                <a16:creationId xmlns:a16="http://schemas.microsoft.com/office/drawing/2014/main" id="{2A46EA00-5738-9A4D-8D3F-72EF945327CE}"/>
              </a:ext>
            </a:extLst>
          </p:cNvPr>
          <p:cNvSpPr/>
          <p:nvPr/>
        </p:nvSpPr>
        <p:spPr>
          <a:xfrm>
            <a:off x="5232513" y="1004803"/>
            <a:ext cx="4597287" cy="806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Diagnostic plots</a:t>
            </a:r>
            <a:endParaRPr lang="en-US" sz="5249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66BE53-9187-9E42-8B8B-424FF71CC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29" y="3192733"/>
            <a:ext cx="6409017" cy="21954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0889C4-4634-0541-ADA0-0DFBFC0B8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56" y="1954075"/>
            <a:ext cx="6525932" cy="59580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96E2E12-BFD7-D147-B86F-26BE6213C061}"/>
              </a:ext>
            </a:extLst>
          </p:cNvPr>
          <p:cNvCxnSpPr/>
          <p:nvPr/>
        </p:nvCxnSpPr>
        <p:spPr>
          <a:xfrm>
            <a:off x="10829365" y="2187389"/>
            <a:ext cx="430305" cy="0"/>
          </a:xfrm>
          <a:prstGeom prst="line">
            <a:avLst/>
          </a:prstGeom>
          <a:ln>
            <a:solidFill>
              <a:srgbClr val="FF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C93125B-C284-2C47-BBFA-0C6F88D11401}"/>
              </a:ext>
            </a:extLst>
          </p:cNvPr>
          <p:cNvCxnSpPr/>
          <p:nvPr/>
        </p:nvCxnSpPr>
        <p:spPr>
          <a:xfrm>
            <a:off x="9188824" y="2187389"/>
            <a:ext cx="43030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5966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6214217" y="1020610"/>
            <a:ext cx="3191688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R example</a:t>
            </a:r>
            <a:endParaRPr lang="en-US" sz="5249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82702-6596-1F44-849C-96AF391B39AF}"/>
              </a:ext>
            </a:extLst>
          </p:cNvPr>
          <p:cNvSpPr txBox="1"/>
          <p:nvPr/>
        </p:nvSpPr>
        <p:spPr>
          <a:xfrm>
            <a:off x="1088327" y="2040678"/>
            <a:ext cx="120231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 libraries:</a:t>
            </a:r>
          </a:p>
          <a:p>
            <a:r>
              <a:rPr lang="en-US" dirty="0" err="1">
                <a:latin typeface="American Typewriter" panose="02090604020004020304" pitchFamily="18" charset="77"/>
              </a:rPr>
              <a:t>nlme</a:t>
            </a:r>
            <a:endParaRPr lang="en-US" dirty="0">
              <a:latin typeface="American Typewriter" panose="02090604020004020304" pitchFamily="18" charset="77"/>
            </a:endParaRPr>
          </a:p>
          <a:p>
            <a:r>
              <a:rPr lang="en-US" dirty="0" err="1">
                <a:latin typeface="American Typewriter" panose="02090604020004020304" pitchFamily="18" charset="77"/>
              </a:rPr>
              <a:t>lmer</a:t>
            </a:r>
            <a:endParaRPr lang="en-US" dirty="0">
              <a:latin typeface="American Typewriter" panose="02090604020004020304" pitchFamily="18" charset="7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1FD89D-F7ED-F84A-9B24-C2C79ECF1BF5}"/>
              </a:ext>
            </a:extLst>
          </p:cNvPr>
          <p:cNvSpPr txBox="1"/>
          <p:nvPr/>
        </p:nvSpPr>
        <p:spPr>
          <a:xfrm>
            <a:off x="6214217" y="2302357"/>
            <a:ext cx="329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Adding a </a:t>
            </a:r>
            <a:r>
              <a:rPr lang="en-US" sz="2400" dirty="0">
                <a:solidFill>
                  <a:srgbClr val="00B0F0"/>
                </a:solidFill>
              </a:rPr>
              <a:t>random slope</a:t>
            </a:r>
            <a:r>
              <a:rPr lang="en-US" sz="2400" dirty="0"/>
              <a:t>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D0B822-7E69-9A43-95A1-2EC43451CE57}"/>
                  </a:ext>
                </a:extLst>
              </p:cNvPr>
              <p:cNvSpPr txBox="1"/>
              <p:nvPr/>
            </p:nvSpPr>
            <p:spPr>
              <a:xfrm>
                <a:off x="77167" y="3302701"/>
                <a:ext cx="14403943" cy="3608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</a:rPr>
                            <m:t>𝑉𝐼𝑆𝑈𝐴𝐿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𝑉𝐼𝑆𝑈𝐴𝐿</m:t>
                          </m:r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𝑇𝐼𝑀𝐸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𝑇𝑅𝐸𝐴𝑇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𝑇𝑅𝐸𝐴𝑇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𝑇𝐼𝑀𝐸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PT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pt-PT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PT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pt-PT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𝑇𝐼𝑀𝐸</m:t>
                          </m:r>
                        </m:e>
                        <m:sub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pt-PT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</m:oMath>
                  </m:oMathPara>
                </a14:m>
                <a:endParaRPr lang="en-US" sz="2400" baseline="-250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4D0B822-7E69-9A43-95A1-2EC43451C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7" y="3302701"/>
                <a:ext cx="14403943" cy="360804"/>
              </a:xfrm>
              <a:prstGeom prst="rect">
                <a:avLst/>
              </a:prstGeom>
              <a:blipFill>
                <a:blip r:embed="rId3"/>
                <a:stretch>
                  <a:fillRect t="-3448" b="-413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7200A3-58DA-B240-BA74-2F44C0DEDF91}"/>
                  </a:ext>
                </a:extLst>
              </p:cNvPr>
              <p:cNvSpPr txBox="1"/>
              <p:nvPr/>
            </p:nvSpPr>
            <p:spPr>
              <a:xfrm>
                <a:off x="1088327" y="4120749"/>
                <a:ext cx="67310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P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PT" i="1">
                            <a:latin typeface="Cambria Math" panose="02040503050406030204" pitchFamily="18" charset="0"/>
                          </a:rPr>
                          <m:t>𝑉𝐼𝑆𝑈𝐴𝐿</m:t>
                        </m:r>
                      </m:e>
                      <m:sub>
                        <m:r>
                          <a:rPr lang="pt-PT" i="1">
                            <a:latin typeface="Cambria Math" panose="02040503050406030204" pitchFamily="18" charset="0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dirty="0"/>
                  <a:t> represents the visual acuity measured for patient </a:t>
                </a:r>
                <a:r>
                  <a:rPr lang="en-US" dirty="0" err="1"/>
                  <a:t>i</a:t>
                </a:r>
                <a:r>
                  <a:rPr lang="en-US" dirty="0"/>
                  <a:t> at time t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D7200A3-58DA-B240-BA74-2F44C0DEDF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327" y="4120749"/>
                <a:ext cx="6731010" cy="369332"/>
              </a:xfrm>
              <a:prstGeom prst="rect">
                <a:avLst/>
              </a:prstGeom>
              <a:blipFill>
                <a:blip r:embed="rId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76FD10A-7839-0245-AA83-76E1DE249E5B}"/>
                  </a:ext>
                </a:extLst>
              </p:cNvPr>
              <p:cNvSpPr/>
              <p:nvPr/>
            </p:nvSpPr>
            <p:spPr>
              <a:xfrm>
                <a:off x="9692329" y="4825640"/>
                <a:ext cx="225513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PT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pt-PT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4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(0, </m:t>
                      </m:r>
                      <m:sSub>
                        <m:sSubPr>
                          <m:ctrlPr>
                            <a:rPr lang="pt-P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pt-P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76FD10A-7839-0245-AA83-76E1DE249E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329" y="4825640"/>
                <a:ext cx="2255139" cy="461665"/>
              </a:xfrm>
              <a:prstGeom prst="rect">
                <a:avLst/>
              </a:prstGeom>
              <a:blipFill>
                <a:blip r:embed="rId5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4C6D34C-13E7-E348-9F3C-1223A58E7A70}"/>
                  </a:ext>
                </a:extLst>
              </p:cNvPr>
              <p:cNvSpPr/>
              <p:nvPr/>
            </p:nvSpPr>
            <p:spPr>
              <a:xfrm>
                <a:off x="9690557" y="6000696"/>
                <a:ext cx="2196499" cy="5734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32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t-P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𝑖𝑡</m:t>
                          </m:r>
                        </m:sub>
                      </m:sSub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400" i="1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pt-PT" sz="2400" i="1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PT" sz="2400" i="1">
                          <a:latin typeface="Cambria Math" panose="02040503050406030204" pitchFamily="18" charset="0"/>
                        </a:rPr>
                        <m:t>(0,</m:t>
                      </m:r>
                      <m:sSup>
                        <m:sSupPr>
                          <m:ctrlPr>
                            <a:rPr lang="pt-PT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PT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PT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4C6D34C-13E7-E348-9F3C-1223A58E7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0557" y="6000696"/>
                <a:ext cx="2196499" cy="573427"/>
              </a:xfrm>
              <a:prstGeom prst="rect">
                <a:avLst/>
              </a:prstGeom>
              <a:blipFill>
                <a:blip r:embed="rId6"/>
                <a:stretch>
                  <a:fillRect b="-23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454B4800-D085-A446-A42F-E3D3609F53D7}"/>
              </a:ext>
            </a:extLst>
          </p:cNvPr>
          <p:cNvSpPr txBox="1"/>
          <p:nvPr/>
        </p:nvSpPr>
        <p:spPr>
          <a:xfrm>
            <a:off x="9367520" y="3747259"/>
            <a:ext cx="2533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Subject specific intercept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D928A163-61FB-EA47-864E-3F664853F1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3884" y="4825640"/>
            <a:ext cx="5664200" cy="2921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500506-B19D-2947-9EFA-B5B96FA5404D}"/>
              </a:ext>
            </a:extLst>
          </p:cNvPr>
          <p:cNvSpPr txBox="1"/>
          <p:nvPr/>
        </p:nvSpPr>
        <p:spPr>
          <a:xfrm>
            <a:off x="1266536" y="7712867"/>
            <a:ext cx="1149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armd</a:t>
            </a:r>
            <a:r>
              <a:rPr lang="en-US" dirty="0"/>
              <a:t> 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5EB90C-B6FD-5A44-AA3D-4E483258855B}"/>
              </a:ext>
            </a:extLst>
          </p:cNvPr>
          <p:cNvSpPr txBox="1"/>
          <p:nvPr/>
        </p:nvSpPr>
        <p:spPr>
          <a:xfrm>
            <a:off x="12096758" y="3755419"/>
            <a:ext cx="2185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Subject specific slope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2F4621-7762-A149-9E6B-D2C49B02ABFF}"/>
                  </a:ext>
                </a:extLst>
              </p:cNvPr>
              <p:cNvSpPr/>
              <p:nvPr/>
            </p:nvSpPr>
            <p:spPr>
              <a:xfrm>
                <a:off x="9692329" y="5447512"/>
                <a:ext cx="2255139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240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PT" sz="24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pt-PT" sz="24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sz="24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24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(0, </m:t>
                      </m:r>
                      <m:sSub>
                        <m:sSubPr>
                          <m:ctrlPr>
                            <a:rPr lang="pt-P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pt-PT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D92F4621-7762-A149-9E6B-D2C49B02AB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2329" y="5447512"/>
                <a:ext cx="2255139" cy="461665"/>
              </a:xfrm>
              <a:prstGeom prst="rect">
                <a:avLst/>
              </a:prstGeom>
              <a:blipFill>
                <a:blip r:embed="rId8"/>
                <a:stretch>
                  <a:fillRect b="-216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7798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3451708" y="1009600"/>
            <a:ext cx="7684705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Linear Mixed-effects models</a:t>
            </a:r>
            <a:endParaRPr lang="en-US" sz="524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468162-6493-0F45-85D4-0FCF949942D6}"/>
              </a:ext>
            </a:extLst>
          </p:cNvPr>
          <p:cNvSpPr txBox="1"/>
          <p:nvPr/>
        </p:nvSpPr>
        <p:spPr>
          <a:xfrm>
            <a:off x="8059859" y="5033427"/>
            <a:ext cx="6014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Beyond the random intercept, we can add </a:t>
            </a:r>
            <a:r>
              <a:rPr lang="en-US" sz="2400" dirty="0">
                <a:solidFill>
                  <a:srgbClr val="00B0F0"/>
                </a:solidFill>
              </a:rPr>
              <a:t>random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slopes</a:t>
            </a:r>
            <a:r>
              <a:rPr lang="en-US" sz="2400" dirty="0"/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13CF8B-755A-1346-B2D6-815EFF641F1F}"/>
                  </a:ext>
                </a:extLst>
              </p:cNvPr>
              <p:cNvSpPr txBox="1"/>
              <p:nvPr/>
            </p:nvSpPr>
            <p:spPr>
              <a:xfrm>
                <a:off x="8927090" y="3780597"/>
                <a:ext cx="530933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P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3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sz="3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PT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PT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P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013CF8B-755A-1346-B2D6-815EFF641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090" y="3780597"/>
                <a:ext cx="5309339" cy="492443"/>
              </a:xfrm>
              <a:prstGeom prst="rect">
                <a:avLst/>
              </a:prstGeom>
              <a:blipFill>
                <a:blip r:embed="rId3"/>
                <a:stretch>
                  <a:fillRect l="-1432" r="-47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CDA58F8-53B9-5748-AAE0-C530C351BEE4}"/>
              </a:ext>
            </a:extLst>
          </p:cNvPr>
          <p:cNvCxnSpPr/>
          <p:nvPr/>
        </p:nvCxnSpPr>
        <p:spPr>
          <a:xfrm>
            <a:off x="2743200" y="5986732"/>
            <a:ext cx="414067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A86F135-320A-9E4C-BA8C-AFD284647123}"/>
              </a:ext>
            </a:extLst>
          </p:cNvPr>
          <p:cNvCxnSpPr>
            <a:cxnSpLocks/>
          </p:cNvCxnSpPr>
          <p:nvPr/>
        </p:nvCxnSpPr>
        <p:spPr>
          <a:xfrm flipV="1">
            <a:off x="2743200" y="2675999"/>
            <a:ext cx="0" cy="331073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5178DAF0-897B-794E-A70A-CBE351FC976C}"/>
              </a:ext>
            </a:extLst>
          </p:cNvPr>
          <p:cNvSpPr/>
          <p:nvPr/>
        </p:nvSpPr>
        <p:spPr>
          <a:xfrm>
            <a:off x="3403387" y="534602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5CD86CC6-CE8B-F54C-824E-549BABBA82CB}"/>
              </a:ext>
            </a:extLst>
          </p:cNvPr>
          <p:cNvSpPr/>
          <p:nvPr/>
        </p:nvSpPr>
        <p:spPr>
          <a:xfrm>
            <a:off x="3596824" y="5294264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0D78D43-F02D-DC4D-882B-F157FFDF65AF}"/>
              </a:ext>
            </a:extLst>
          </p:cNvPr>
          <p:cNvSpPr/>
          <p:nvPr/>
        </p:nvSpPr>
        <p:spPr>
          <a:xfrm>
            <a:off x="3781513" y="528306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D799C84-FFA8-FC47-A4F2-2D572F1585BA}"/>
              </a:ext>
            </a:extLst>
          </p:cNvPr>
          <p:cNvSpPr/>
          <p:nvPr/>
        </p:nvSpPr>
        <p:spPr>
          <a:xfrm>
            <a:off x="4026794" y="3108202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C3891765-5F9C-FA48-AFFE-5A66400D50D8}"/>
              </a:ext>
            </a:extLst>
          </p:cNvPr>
          <p:cNvSpPr/>
          <p:nvPr/>
        </p:nvSpPr>
        <p:spPr>
          <a:xfrm>
            <a:off x="4262321" y="3004685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A805C5C-7E91-0A42-91E1-48E8C7804ACA}"/>
              </a:ext>
            </a:extLst>
          </p:cNvPr>
          <p:cNvSpPr/>
          <p:nvPr/>
        </p:nvSpPr>
        <p:spPr>
          <a:xfrm>
            <a:off x="4497848" y="295292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FE83265-6701-1F4E-8BC6-21D4ECD565D3}"/>
              </a:ext>
            </a:extLst>
          </p:cNvPr>
          <p:cNvSpPr/>
          <p:nvPr/>
        </p:nvSpPr>
        <p:spPr>
          <a:xfrm>
            <a:off x="4091709" y="433860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3B067B-81F2-B14D-9FF8-4D2045584CC1}"/>
              </a:ext>
            </a:extLst>
          </p:cNvPr>
          <p:cNvSpPr/>
          <p:nvPr/>
        </p:nvSpPr>
        <p:spPr>
          <a:xfrm>
            <a:off x="4306761" y="4273291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454CE30-B3F9-6B44-BD9E-3EB06D0AD8E1}"/>
              </a:ext>
            </a:extLst>
          </p:cNvPr>
          <p:cNvSpPr/>
          <p:nvPr/>
        </p:nvSpPr>
        <p:spPr>
          <a:xfrm>
            <a:off x="4476239" y="4026819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0B0D834-1E7F-BF45-BEF2-BF301352695D}"/>
              </a:ext>
            </a:extLst>
          </p:cNvPr>
          <p:cNvSpPr/>
          <p:nvPr/>
        </p:nvSpPr>
        <p:spPr>
          <a:xfrm>
            <a:off x="5195478" y="4997528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2F8457F-3FD6-5A4C-8318-D85C3E60C558}"/>
              </a:ext>
            </a:extLst>
          </p:cNvPr>
          <p:cNvSpPr/>
          <p:nvPr/>
        </p:nvSpPr>
        <p:spPr>
          <a:xfrm>
            <a:off x="5364350" y="4756732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120FCCB-2C0B-F34E-8764-EA98029198A6}"/>
              </a:ext>
            </a:extLst>
          </p:cNvPr>
          <p:cNvSpPr/>
          <p:nvPr/>
        </p:nvSpPr>
        <p:spPr>
          <a:xfrm>
            <a:off x="5580008" y="4685744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09EE9AC-43EB-6147-B0FD-E2EAB7556B70}"/>
              </a:ext>
            </a:extLst>
          </p:cNvPr>
          <p:cNvSpPr/>
          <p:nvPr/>
        </p:nvSpPr>
        <p:spPr>
          <a:xfrm>
            <a:off x="5666272" y="445818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AAE54F-9250-A242-B226-C44CA3553181}"/>
              </a:ext>
            </a:extLst>
          </p:cNvPr>
          <p:cNvSpPr/>
          <p:nvPr/>
        </p:nvSpPr>
        <p:spPr>
          <a:xfrm>
            <a:off x="5972607" y="381513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8A16A6FC-A17B-0946-ACB0-4A5B19026512}"/>
              </a:ext>
            </a:extLst>
          </p:cNvPr>
          <p:cNvSpPr/>
          <p:nvPr/>
        </p:nvSpPr>
        <p:spPr>
          <a:xfrm>
            <a:off x="6178944" y="378220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4A7D90E-9182-094F-B311-313742CE0DC0}"/>
              </a:ext>
            </a:extLst>
          </p:cNvPr>
          <p:cNvSpPr/>
          <p:nvPr/>
        </p:nvSpPr>
        <p:spPr>
          <a:xfrm>
            <a:off x="6421955" y="3699437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254340F1-4298-AD48-81E4-5FE021610AA8}"/>
              </a:ext>
            </a:extLst>
          </p:cNvPr>
          <p:cNvSpPr/>
          <p:nvPr/>
        </p:nvSpPr>
        <p:spPr>
          <a:xfrm>
            <a:off x="4974706" y="3481315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8001DD38-5644-3845-B10C-24D683BB320C}"/>
              </a:ext>
            </a:extLst>
          </p:cNvPr>
          <p:cNvSpPr/>
          <p:nvPr/>
        </p:nvSpPr>
        <p:spPr>
          <a:xfrm>
            <a:off x="5181043" y="335508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BDB06C0-DB6D-2B45-95CE-7576624428EE}"/>
              </a:ext>
            </a:extLst>
          </p:cNvPr>
          <p:cNvSpPr/>
          <p:nvPr/>
        </p:nvSpPr>
        <p:spPr>
          <a:xfrm>
            <a:off x="5361153" y="3156668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C005FBA-F4A1-2F4B-817C-C2137D9413EF}"/>
              </a:ext>
            </a:extLst>
          </p:cNvPr>
          <p:cNvSpPr/>
          <p:nvPr/>
        </p:nvSpPr>
        <p:spPr>
          <a:xfrm>
            <a:off x="4331418" y="4832242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9283DE5-CBA7-BD48-A269-4137952D9382}"/>
              </a:ext>
            </a:extLst>
          </p:cNvPr>
          <p:cNvSpPr/>
          <p:nvPr/>
        </p:nvSpPr>
        <p:spPr>
          <a:xfrm>
            <a:off x="4537755" y="4706010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25503DAD-63C4-5B4A-B3C8-8834987F1037}"/>
              </a:ext>
            </a:extLst>
          </p:cNvPr>
          <p:cNvSpPr/>
          <p:nvPr/>
        </p:nvSpPr>
        <p:spPr>
          <a:xfrm>
            <a:off x="4717865" y="4507595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5A94DF0-7B22-8841-AB7B-E186C169ECC7}"/>
              </a:ext>
            </a:extLst>
          </p:cNvPr>
          <p:cNvSpPr/>
          <p:nvPr/>
        </p:nvSpPr>
        <p:spPr>
          <a:xfrm>
            <a:off x="3446470" y="441361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3CC4F09-14B5-154A-B4B9-9E90FA58B745}"/>
              </a:ext>
            </a:extLst>
          </p:cNvPr>
          <p:cNvSpPr/>
          <p:nvPr/>
        </p:nvSpPr>
        <p:spPr>
          <a:xfrm>
            <a:off x="3652807" y="4287381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E6656AD7-EBEB-FF4C-B263-BCF0A8DE291D}"/>
              </a:ext>
            </a:extLst>
          </p:cNvPr>
          <p:cNvSpPr/>
          <p:nvPr/>
        </p:nvSpPr>
        <p:spPr>
          <a:xfrm>
            <a:off x="3832917" y="408896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3D065B0-A3C3-DF4D-B914-ADBF98F41557}"/>
              </a:ext>
            </a:extLst>
          </p:cNvPr>
          <p:cNvCxnSpPr/>
          <p:nvPr/>
        </p:nvCxnSpPr>
        <p:spPr>
          <a:xfrm flipV="1">
            <a:off x="3151414" y="2988129"/>
            <a:ext cx="3167743" cy="2424089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91617BD6-BC58-C749-B73D-64BD6DCB2617}"/>
              </a:ext>
            </a:extLst>
          </p:cNvPr>
          <p:cNvSpPr txBox="1"/>
          <p:nvPr/>
        </p:nvSpPr>
        <p:spPr>
          <a:xfrm>
            <a:off x="6599827" y="6049090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AEEEEA0-5EFA-974F-8588-256211327203}"/>
              </a:ext>
            </a:extLst>
          </p:cNvPr>
          <p:cNvSpPr txBox="1"/>
          <p:nvPr/>
        </p:nvSpPr>
        <p:spPr>
          <a:xfrm>
            <a:off x="2296389" y="2491333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17CF6620-4918-6C46-A72C-BDA0934DCACA}"/>
              </a:ext>
            </a:extLst>
          </p:cNvPr>
          <p:cNvCxnSpPr/>
          <p:nvPr/>
        </p:nvCxnSpPr>
        <p:spPr>
          <a:xfrm flipV="1">
            <a:off x="3695249" y="2669235"/>
            <a:ext cx="1279457" cy="871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6321244-9FB6-9441-903F-683DD8FD2B3D}"/>
              </a:ext>
            </a:extLst>
          </p:cNvPr>
          <p:cNvCxnSpPr>
            <a:cxnSpLocks/>
          </p:cNvCxnSpPr>
          <p:nvPr/>
        </p:nvCxnSpPr>
        <p:spPr>
          <a:xfrm flipV="1">
            <a:off x="4892255" y="4353968"/>
            <a:ext cx="1204230" cy="941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C1BAA74-A728-3A48-9F78-F8EADCA707C7}"/>
              </a:ext>
            </a:extLst>
          </p:cNvPr>
          <p:cNvCxnSpPr>
            <a:cxnSpLocks/>
          </p:cNvCxnSpPr>
          <p:nvPr/>
        </p:nvCxnSpPr>
        <p:spPr>
          <a:xfrm flipH="1">
            <a:off x="4252030" y="3172538"/>
            <a:ext cx="10291" cy="1389162"/>
          </a:xfrm>
          <a:prstGeom prst="straightConnector1">
            <a:avLst/>
          </a:prstGeom>
          <a:ln w="508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22010C3-A1F1-2748-AA7F-A61D1F188B39}"/>
              </a:ext>
            </a:extLst>
          </p:cNvPr>
          <p:cNvCxnSpPr>
            <a:cxnSpLocks/>
          </p:cNvCxnSpPr>
          <p:nvPr/>
        </p:nvCxnSpPr>
        <p:spPr>
          <a:xfrm>
            <a:off x="5744424" y="3540291"/>
            <a:ext cx="0" cy="1076691"/>
          </a:xfrm>
          <a:prstGeom prst="straightConnector1">
            <a:avLst/>
          </a:prstGeom>
          <a:ln w="508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FF93FD2-4FF3-484B-9E87-C16A7A75EA16}"/>
              </a:ext>
            </a:extLst>
          </p:cNvPr>
          <p:cNvSpPr txBox="1"/>
          <p:nvPr/>
        </p:nvSpPr>
        <p:spPr>
          <a:xfrm>
            <a:off x="9727981" y="3005486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fixed effects</a:t>
            </a:r>
          </a:p>
        </p:txBody>
      </p:sp>
      <p:sp>
        <p:nvSpPr>
          <p:cNvPr id="174" name="Left Brace 173">
            <a:extLst>
              <a:ext uri="{FF2B5EF4-FFF2-40B4-BE49-F238E27FC236}">
                <a16:creationId xmlns:a16="http://schemas.microsoft.com/office/drawing/2014/main" id="{5CA88CEA-EE01-3B4C-B902-15FF5CD27595}"/>
              </a:ext>
            </a:extLst>
          </p:cNvPr>
          <p:cNvSpPr/>
          <p:nvPr/>
        </p:nvSpPr>
        <p:spPr>
          <a:xfrm rot="5400000">
            <a:off x="10270774" y="3159878"/>
            <a:ext cx="261257" cy="9700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ECE9EFD-EE05-8840-A5CA-FD14820E8BF2}"/>
              </a:ext>
            </a:extLst>
          </p:cNvPr>
          <p:cNvCxnSpPr>
            <a:cxnSpLocks/>
          </p:cNvCxnSpPr>
          <p:nvPr/>
        </p:nvCxnSpPr>
        <p:spPr>
          <a:xfrm flipV="1">
            <a:off x="5928380" y="3521889"/>
            <a:ext cx="656068" cy="523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A5D7B8C-E193-9543-9963-89451C67F101}"/>
              </a:ext>
            </a:extLst>
          </p:cNvPr>
          <p:cNvCxnSpPr>
            <a:cxnSpLocks/>
          </p:cNvCxnSpPr>
          <p:nvPr/>
        </p:nvCxnSpPr>
        <p:spPr>
          <a:xfrm flipV="1">
            <a:off x="4252030" y="4477162"/>
            <a:ext cx="656068" cy="523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EFA5F83-1D4D-CD40-9F2D-7378FE35127D}"/>
              </a:ext>
            </a:extLst>
          </p:cNvPr>
          <p:cNvCxnSpPr>
            <a:cxnSpLocks/>
          </p:cNvCxnSpPr>
          <p:nvPr/>
        </p:nvCxnSpPr>
        <p:spPr>
          <a:xfrm flipV="1">
            <a:off x="3357168" y="4068325"/>
            <a:ext cx="656068" cy="523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7F80FB8-7B83-1448-980C-D9E20EDEB978}"/>
              </a:ext>
            </a:extLst>
          </p:cNvPr>
          <p:cNvCxnSpPr>
            <a:cxnSpLocks/>
          </p:cNvCxnSpPr>
          <p:nvPr/>
        </p:nvCxnSpPr>
        <p:spPr>
          <a:xfrm flipV="1">
            <a:off x="3969458" y="4029975"/>
            <a:ext cx="656068" cy="523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E5D7767-C966-CB41-9F34-9E4094475A3E}"/>
              </a:ext>
            </a:extLst>
          </p:cNvPr>
          <p:cNvCxnSpPr>
            <a:cxnSpLocks/>
          </p:cNvCxnSpPr>
          <p:nvPr/>
        </p:nvCxnSpPr>
        <p:spPr>
          <a:xfrm flipV="1">
            <a:off x="3341025" y="5072881"/>
            <a:ext cx="656068" cy="523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C0683B-A9D3-BA42-92F2-C664ACB5A9DF}"/>
              </a:ext>
            </a:extLst>
          </p:cNvPr>
          <p:cNvCxnSpPr>
            <a:cxnSpLocks/>
          </p:cNvCxnSpPr>
          <p:nvPr/>
        </p:nvCxnSpPr>
        <p:spPr>
          <a:xfrm flipV="1">
            <a:off x="5942387" y="3719285"/>
            <a:ext cx="642061" cy="17953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B96750E-FEFC-9D4B-8964-469652FFFFF3}"/>
              </a:ext>
            </a:extLst>
          </p:cNvPr>
          <p:cNvCxnSpPr>
            <a:cxnSpLocks/>
          </p:cNvCxnSpPr>
          <p:nvPr/>
        </p:nvCxnSpPr>
        <p:spPr>
          <a:xfrm flipV="1">
            <a:off x="3245053" y="5356835"/>
            <a:ext cx="695904" cy="5538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FA50185-2148-0640-AAED-485C359CCD0C}"/>
              </a:ext>
            </a:extLst>
          </p:cNvPr>
          <p:cNvCxnSpPr>
            <a:cxnSpLocks/>
          </p:cNvCxnSpPr>
          <p:nvPr/>
        </p:nvCxnSpPr>
        <p:spPr>
          <a:xfrm flipV="1">
            <a:off x="3639956" y="2889124"/>
            <a:ext cx="1289379" cy="39839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C3B837-E63A-7D46-8A0C-CAFCE2887122}"/>
              </a:ext>
            </a:extLst>
          </p:cNvPr>
          <p:cNvSpPr/>
          <p:nvPr/>
        </p:nvSpPr>
        <p:spPr>
          <a:xfrm>
            <a:off x="12901127" y="3089248"/>
            <a:ext cx="1173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random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slope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B5B1779-1515-F545-B753-150268C42351}"/>
              </a:ext>
            </a:extLst>
          </p:cNvPr>
          <p:cNvSpPr/>
          <p:nvPr/>
        </p:nvSpPr>
        <p:spPr>
          <a:xfrm>
            <a:off x="11697563" y="3090293"/>
            <a:ext cx="1173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random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intercept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9BAA1A-7C18-2F42-AEAB-00DBE1DB5E2B}"/>
              </a:ext>
            </a:extLst>
          </p:cNvPr>
          <p:cNvSpPr/>
          <p:nvPr/>
        </p:nvSpPr>
        <p:spPr>
          <a:xfrm>
            <a:off x="3566578" y="6497678"/>
            <a:ext cx="73152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Because we directly estimated the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fixed effects</a:t>
            </a:r>
            <a:r>
              <a:rPr lang="en-US" dirty="0"/>
              <a:t>, including the fixed effect intercept, </a:t>
            </a:r>
            <a:r>
              <a:rPr lang="en-US" dirty="0">
                <a:solidFill>
                  <a:srgbClr val="00B0F0"/>
                </a:solidFill>
              </a:rPr>
              <a:t>random effect </a:t>
            </a:r>
            <a:r>
              <a:rPr lang="en-US" dirty="0"/>
              <a:t>complements are modeled as deviations from the fixed effect, so they have mean </a:t>
            </a:r>
            <a:r>
              <a:rPr lang="en-US" b="1" dirty="0"/>
              <a:t>zero</a:t>
            </a:r>
            <a:r>
              <a:rPr lang="en-US" dirty="0"/>
              <a:t>. The random effects are just deviations around the value in , which is the mean. So what is left to estimate is the variance…  </a:t>
            </a:r>
            <a:r>
              <a:rPr lang="en-US" b="1" dirty="0"/>
              <a:t>G</a:t>
            </a:r>
            <a:r>
              <a:rPr lang="en-US" dirty="0"/>
              <a:t> is the variance-covariance matrix of the random effects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4542EC2-C965-A741-BD21-CB39DB4CEB52}"/>
                  </a:ext>
                </a:extLst>
              </p:cNvPr>
              <p:cNvSpPr/>
              <p:nvPr/>
            </p:nvSpPr>
            <p:spPr>
              <a:xfrm>
                <a:off x="11232624" y="6766800"/>
                <a:ext cx="225513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8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4542EC2-C965-A741-BD21-CB39DB4CEB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624" y="6766800"/>
                <a:ext cx="2255139" cy="523220"/>
              </a:xfrm>
              <a:prstGeom prst="rect">
                <a:avLst/>
              </a:prstGeom>
              <a:blipFill>
                <a:blip r:embed="rId4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978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1">
            <a:extLst>
              <a:ext uri="{FF2B5EF4-FFF2-40B4-BE49-F238E27FC236}">
                <a16:creationId xmlns:a16="http://schemas.microsoft.com/office/drawing/2014/main" id="{2A46EA00-5738-9A4D-8D3F-72EF945327CE}"/>
              </a:ext>
            </a:extLst>
          </p:cNvPr>
          <p:cNvSpPr/>
          <p:nvPr/>
        </p:nvSpPr>
        <p:spPr>
          <a:xfrm>
            <a:off x="5232513" y="664145"/>
            <a:ext cx="4597287" cy="806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Diagnostic plots</a:t>
            </a:r>
            <a:endParaRPr lang="en-US" sz="5249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D05FB0-74F0-1647-B5C9-71099556E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94" y="5061697"/>
            <a:ext cx="6507906" cy="214592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0AAE12-B2E7-8D43-A26C-797487260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1156" y="1954075"/>
            <a:ext cx="6525932" cy="5958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2D45C6-B81F-2E4B-AE9B-53D365142B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94" y="2454937"/>
            <a:ext cx="5679590" cy="1166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713BA2-5F58-B849-8FB1-9377F21D1F2B}"/>
              </a:ext>
            </a:extLst>
          </p:cNvPr>
          <p:cNvSpPr txBox="1"/>
          <p:nvPr/>
        </p:nvSpPr>
        <p:spPr>
          <a:xfrm>
            <a:off x="585694" y="2085605"/>
            <a:ext cx="2088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specification: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DD77D9-4D01-544C-9755-DB560606403D}"/>
              </a:ext>
            </a:extLst>
          </p:cNvPr>
          <p:cNvSpPr txBox="1"/>
          <p:nvPr/>
        </p:nvSpPr>
        <p:spPr>
          <a:xfrm>
            <a:off x="552247" y="4692365"/>
            <a:ext cx="1429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Vizualization</a:t>
            </a:r>
            <a:r>
              <a:rPr lang="en-US" dirty="0"/>
              <a:t>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50EF1D-BADD-8D41-8469-931EF076F2E8}"/>
              </a:ext>
            </a:extLst>
          </p:cNvPr>
          <p:cNvCxnSpPr/>
          <p:nvPr/>
        </p:nvCxnSpPr>
        <p:spPr>
          <a:xfrm>
            <a:off x="10829365" y="2187389"/>
            <a:ext cx="430305" cy="0"/>
          </a:xfrm>
          <a:prstGeom prst="line">
            <a:avLst/>
          </a:prstGeom>
          <a:ln>
            <a:solidFill>
              <a:srgbClr val="FF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7EF6A0-E128-0F47-B921-50BD4FC1C86A}"/>
              </a:ext>
            </a:extLst>
          </p:cNvPr>
          <p:cNvCxnSpPr/>
          <p:nvPr/>
        </p:nvCxnSpPr>
        <p:spPr>
          <a:xfrm>
            <a:off x="9188824" y="2187389"/>
            <a:ext cx="43030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72570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1">
            <a:extLst>
              <a:ext uri="{FF2B5EF4-FFF2-40B4-BE49-F238E27FC236}">
                <a16:creationId xmlns:a16="http://schemas.microsoft.com/office/drawing/2014/main" id="{2A46EA00-5738-9A4D-8D3F-72EF945327CE}"/>
              </a:ext>
            </a:extLst>
          </p:cNvPr>
          <p:cNvSpPr/>
          <p:nvPr/>
        </p:nvSpPr>
        <p:spPr>
          <a:xfrm>
            <a:off x="5232513" y="664145"/>
            <a:ext cx="4597287" cy="806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Diagnostic plots</a:t>
            </a:r>
            <a:endParaRPr lang="en-US" sz="5249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AAE12-B2E7-8D43-A26C-797487260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56" y="1954075"/>
            <a:ext cx="6525932" cy="5958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162C95-2683-FB49-BB95-3945AC911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438" y="1954075"/>
            <a:ext cx="6525932" cy="59580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D87968E-9EE4-A644-9D9C-B1FDC9DF04C8}"/>
              </a:ext>
            </a:extLst>
          </p:cNvPr>
          <p:cNvSpPr txBox="1"/>
          <p:nvPr/>
        </p:nvSpPr>
        <p:spPr>
          <a:xfrm>
            <a:off x="2008094" y="1470789"/>
            <a:ext cx="233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With random intercept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0C4E41-B011-1747-BDE8-36602BB5A128}"/>
              </a:ext>
            </a:extLst>
          </p:cNvPr>
          <p:cNvSpPr txBox="1"/>
          <p:nvPr/>
        </p:nvSpPr>
        <p:spPr>
          <a:xfrm>
            <a:off x="8800274" y="1470789"/>
            <a:ext cx="4349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With random intercept AND random  slopes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7644B4-4244-BB4D-A53B-5AD448DB1C8B}"/>
              </a:ext>
            </a:extLst>
          </p:cNvPr>
          <p:cNvCxnSpPr/>
          <p:nvPr/>
        </p:nvCxnSpPr>
        <p:spPr>
          <a:xfrm>
            <a:off x="9188824" y="2187389"/>
            <a:ext cx="43030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E37C10-0384-E94D-8C9B-F0BEE9D6ADA4}"/>
              </a:ext>
            </a:extLst>
          </p:cNvPr>
          <p:cNvCxnSpPr/>
          <p:nvPr/>
        </p:nvCxnSpPr>
        <p:spPr>
          <a:xfrm>
            <a:off x="10829365" y="2187389"/>
            <a:ext cx="430305" cy="0"/>
          </a:xfrm>
          <a:prstGeom prst="line">
            <a:avLst/>
          </a:prstGeom>
          <a:ln>
            <a:solidFill>
              <a:srgbClr val="FF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C32619-AB20-8E4A-AF09-47984252AF5C}"/>
              </a:ext>
            </a:extLst>
          </p:cNvPr>
          <p:cNvCxnSpPr/>
          <p:nvPr/>
        </p:nvCxnSpPr>
        <p:spPr>
          <a:xfrm>
            <a:off x="3911120" y="2187389"/>
            <a:ext cx="430305" cy="0"/>
          </a:xfrm>
          <a:prstGeom prst="line">
            <a:avLst/>
          </a:prstGeom>
          <a:ln>
            <a:solidFill>
              <a:srgbClr val="FF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735B3A5-6308-CE4D-8663-8DC4723AC0C2}"/>
              </a:ext>
            </a:extLst>
          </p:cNvPr>
          <p:cNvCxnSpPr/>
          <p:nvPr/>
        </p:nvCxnSpPr>
        <p:spPr>
          <a:xfrm>
            <a:off x="2277036" y="2187389"/>
            <a:ext cx="43030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12781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1">
            <a:extLst>
              <a:ext uri="{FF2B5EF4-FFF2-40B4-BE49-F238E27FC236}">
                <a16:creationId xmlns:a16="http://schemas.microsoft.com/office/drawing/2014/main" id="{2A46EA00-5738-9A4D-8D3F-72EF945327CE}"/>
              </a:ext>
            </a:extLst>
          </p:cNvPr>
          <p:cNvSpPr/>
          <p:nvPr/>
        </p:nvSpPr>
        <p:spPr>
          <a:xfrm>
            <a:off x="5232513" y="664145"/>
            <a:ext cx="4597287" cy="806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Diagnostic plots</a:t>
            </a:r>
            <a:endParaRPr lang="en-US" sz="5249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AAE12-B2E7-8D43-A26C-797487260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56" y="1954075"/>
            <a:ext cx="6525932" cy="59580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2D45C6-B81F-2E4B-AE9B-53D365142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94" y="2454937"/>
            <a:ext cx="5679590" cy="11668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713BA2-5F58-B849-8FB1-9377F21D1F2B}"/>
              </a:ext>
            </a:extLst>
          </p:cNvPr>
          <p:cNvSpPr txBox="1"/>
          <p:nvPr/>
        </p:nvSpPr>
        <p:spPr>
          <a:xfrm>
            <a:off x="585694" y="2085605"/>
            <a:ext cx="2088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specification: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DD77D9-4D01-544C-9755-DB560606403D}"/>
              </a:ext>
            </a:extLst>
          </p:cNvPr>
          <p:cNvSpPr txBox="1"/>
          <p:nvPr/>
        </p:nvSpPr>
        <p:spPr>
          <a:xfrm>
            <a:off x="552247" y="4692365"/>
            <a:ext cx="135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Coefficients: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50EF1D-BADD-8D41-8469-931EF076F2E8}"/>
              </a:ext>
            </a:extLst>
          </p:cNvPr>
          <p:cNvCxnSpPr/>
          <p:nvPr/>
        </p:nvCxnSpPr>
        <p:spPr>
          <a:xfrm>
            <a:off x="10829365" y="2187389"/>
            <a:ext cx="430305" cy="0"/>
          </a:xfrm>
          <a:prstGeom prst="line">
            <a:avLst/>
          </a:prstGeom>
          <a:ln>
            <a:solidFill>
              <a:srgbClr val="FF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7EF6A0-E128-0F47-B921-50BD4FC1C86A}"/>
              </a:ext>
            </a:extLst>
          </p:cNvPr>
          <p:cNvCxnSpPr/>
          <p:nvPr/>
        </p:nvCxnSpPr>
        <p:spPr>
          <a:xfrm>
            <a:off x="9188824" y="2187389"/>
            <a:ext cx="430305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29174E57-9B64-074A-8738-8BB6D70B4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47" y="5135371"/>
            <a:ext cx="68834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24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854C97-854F-3C4F-9822-2A8466D72D5B}"/>
              </a:ext>
            </a:extLst>
          </p:cNvPr>
          <p:cNvSpPr txBox="1"/>
          <p:nvPr/>
        </p:nvSpPr>
        <p:spPr>
          <a:xfrm>
            <a:off x="1547593" y="2029068"/>
            <a:ext cx="36849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Are random slopes needed?</a:t>
            </a: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FE4228C5-50F6-3743-9268-06C0803DBAF4}"/>
              </a:ext>
            </a:extLst>
          </p:cNvPr>
          <p:cNvSpPr/>
          <p:nvPr/>
        </p:nvSpPr>
        <p:spPr>
          <a:xfrm>
            <a:off x="5232513" y="664145"/>
            <a:ext cx="4597287" cy="806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Diagnostic plots</a:t>
            </a:r>
            <a:endParaRPr lang="en-US" sz="5249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86571DA-C1D7-E64F-A6AF-EDC6C99FABB5}"/>
              </a:ext>
            </a:extLst>
          </p:cNvPr>
          <p:cNvSpPr/>
          <p:nvPr/>
        </p:nvSpPr>
        <p:spPr>
          <a:xfrm>
            <a:off x="7531156" y="2470813"/>
            <a:ext cx="2085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Likelihood Ratio test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EF0310-53BC-8D4C-8524-927256F1F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161" y="2820225"/>
            <a:ext cx="4468076" cy="457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0FC625-0776-AA4F-89DD-ECDC07651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671" y="4915782"/>
            <a:ext cx="9576970" cy="13372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22A95C-162E-EE4B-AA33-738B64263394}"/>
              </a:ext>
            </a:extLst>
          </p:cNvPr>
          <p:cNvSpPr txBox="1"/>
          <p:nvPr/>
        </p:nvSpPr>
        <p:spPr>
          <a:xfrm>
            <a:off x="6247717" y="3277799"/>
            <a:ext cx="15336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with random intercept only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B1E48B-CF28-BD44-969A-05FBA15FDBCD}"/>
              </a:ext>
            </a:extLst>
          </p:cNvPr>
          <p:cNvSpPr txBox="1"/>
          <p:nvPr/>
        </p:nvSpPr>
        <p:spPr>
          <a:xfrm>
            <a:off x="7746309" y="3277799"/>
            <a:ext cx="1533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with random intercept + random slope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2A1A11-C731-7948-A4C5-F2182EE678C2}"/>
                  </a:ext>
                </a:extLst>
              </p:cNvPr>
              <p:cNvSpPr txBox="1"/>
              <p:nvPr/>
            </p:nvSpPr>
            <p:spPr>
              <a:xfrm>
                <a:off x="5839346" y="6718511"/>
                <a:ext cx="295170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pt-PT" sz="24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𝑓𝑚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16.2=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𝑓𝑚</m:t>
                      </m:r>
                      <m:r>
                        <a:rPr lang="pt-PT" sz="2400" b="0" i="1" smtClean="0">
                          <a:latin typeface="Cambria Math" panose="02040503050406030204" pitchFamily="18" charset="0"/>
                        </a:rPr>
                        <m:t>16.3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92A1A11-C731-7948-A4C5-F2182EE67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9346" y="6718511"/>
                <a:ext cx="2951705" cy="369332"/>
              </a:xfrm>
              <a:prstGeom prst="rect">
                <a:avLst/>
              </a:prstGeom>
              <a:blipFill>
                <a:blip r:embed="rId4"/>
                <a:stretch>
                  <a:fillRect l="-1717" r="-1717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7557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>
            <a:extLst>
              <a:ext uri="{FF2B5EF4-FFF2-40B4-BE49-F238E27FC236}">
                <a16:creationId xmlns:a16="http://schemas.microsoft.com/office/drawing/2014/main" id="{6C017C73-40BF-104F-BEF4-A844235C8792}"/>
              </a:ext>
            </a:extLst>
          </p:cNvPr>
          <p:cNvSpPr/>
          <p:nvPr/>
        </p:nvSpPr>
        <p:spPr>
          <a:xfrm>
            <a:off x="5232513" y="664145"/>
            <a:ext cx="4597287" cy="8066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Bibliography</a:t>
            </a:r>
            <a:endParaRPr lang="en-US" sz="5249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CAEF00-8CB3-6A47-B619-B70B71A0F644}"/>
              </a:ext>
            </a:extLst>
          </p:cNvPr>
          <p:cNvSpPr/>
          <p:nvPr/>
        </p:nvSpPr>
        <p:spPr>
          <a:xfrm>
            <a:off x="3191436" y="2595300"/>
            <a:ext cx="73152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Andrzej </a:t>
            </a:r>
            <a:r>
              <a:rPr lang="en-US" dirty="0" err="1"/>
              <a:t>Galecki</a:t>
            </a:r>
            <a:r>
              <a:rPr lang="en-US" dirty="0"/>
              <a:t> and Tomasz </a:t>
            </a:r>
            <a:r>
              <a:rPr lang="en-US" dirty="0" err="1"/>
              <a:t>Burzykowski</a:t>
            </a:r>
            <a:r>
              <a:rPr lang="en-US" dirty="0"/>
              <a:t>. 2013. Linear Mixed-Effects Models Using R: A Step-by-Step Approach. Springer Publishing Company, Incorporated.</a:t>
            </a:r>
          </a:p>
        </p:txBody>
      </p:sp>
    </p:spTree>
    <p:extLst>
      <p:ext uri="{BB962C8B-B14F-4D97-AF65-F5344CB8AC3E}">
        <p14:creationId xmlns:p14="http://schemas.microsoft.com/office/powerpoint/2010/main" val="3772573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3451708" y="1009600"/>
            <a:ext cx="7684705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Linear Mixed-effects models</a:t>
            </a:r>
            <a:endParaRPr lang="en-US" sz="5249" dirty="0"/>
          </a:p>
        </p:txBody>
      </p:sp>
      <p:sp>
        <p:nvSpPr>
          <p:cNvPr id="19" name="Plus 18">
            <a:extLst>
              <a:ext uri="{FF2B5EF4-FFF2-40B4-BE49-F238E27FC236}">
                <a16:creationId xmlns:a16="http://schemas.microsoft.com/office/drawing/2014/main" id="{F5BC2841-3119-9E43-9025-603D3A944CAA}"/>
              </a:ext>
            </a:extLst>
          </p:cNvPr>
          <p:cNvSpPr/>
          <p:nvPr/>
        </p:nvSpPr>
        <p:spPr>
          <a:xfrm rot="2857532">
            <a:off x="5001056" y="197597"/>
            <a:ext cx="2358574" cy="2435985"/>
          </a:xfrm>
          <a:prstGeom prst="mathPlus">
            <a:avLst/>
          </a:prstGeom>
          <a:solidFill>
            <a:srgbClr val="FF0000"/>
          </a:solidFill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EF436A2-1A7E-FA43-98CE-5B9C8C4C54EC}"/>
              </a:ext>
            </a:extLst>
          </p:cNvPr>
          <p:cNvCxnSpPr/>
          <p:nvPr/>
        </p:nvCxnSpPr>
        <p:spPr>
          <a:xfrm>
            <a:off x="2743200" y="5986732"/>
            <a:ext cx="414067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861F3B-144F-6340-BE93-50FB73FCE85A}"/>
              </a:ext>
            </a:extLst>
          </p:cNvPr>
          <p:cNvCxnSpPr>
            <a:cxnSpLocks/>
          </p:cNvCxnSpPr>
          <p:nvPr/>
        </p:nvCxnSpPr>
        <p:spPr>
          <a:xfrm flipV="1">
            <a:off x="2743200" y="2675999"/>
            <a:ext cx="0" cy="331073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7722607-CA08-D44F-A0D4-7120CA99C3F6}"/>
              </a:ext>
            </a:extLst>
          </p:cNvPr>
          <p:cNvSpPr/>
          <p:nvPr/>
        </p:nvSpPr>
        <p:spPr>
          <a:xfrm>
            <a:off x="3347404" y="5513972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70C46993-6BAF-8446-832A-C5AA5832D1E2}"/>
              </a:ext>
            </a:extLst>
          </p:cNvPr>
          <p:cNvSpPr/>
          <p:nvPr/>
        </p:nvSpPr>
        <p:spPr>
          <a:xfrm>
            <a:off x="3695249" y="5497909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ABBC76B-32A1-9E40-950D-920168B9843E}"/>
              </a:ext>
            </a:extLst>
          </p:cNvPr>
          <p:cNvSpPr/>
          <p:nvPr/>
        </p:nvSpPr>
        <p:spPr>
          <a:xfrm>
            <a:off x="3781513" y="528306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856E9E2-C711-EA41-8204-4545174F65A9}"/>
              </a:ext>
            </a:extLst>
          </p:cNvPr>
          <p:cNvSpPr/>
          <p:nvPr/>
        </p:nvSpPr>
        <p:spPr>
          <a:xfrm>
            <a:off x="4026794" y="3108202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2E7DBF-3D91-5A43-A8F8-A924B543687D}"/>
              </a:ext>
            </a:extLst>
          </p:cNvPr>
          <p:cNvSpPr/>
          <p:nvPr/>
        </p:nvSpPr>
        <p:spPr>
          <a:xfrm>
            <a:off x="4262321" y="3004685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D279D80-97D7-CD40-BB3A-F14BDCA178A4}"/>
              </a:ext>
            </a:extLst>
          </p:cNvPr>
          <p:cNvSpPr/>
          <p:nvPr/>
        </p:nvSpPr>
        <p:spPr>
          <a:xfrm>
            <a:off x="4497848" y="295292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4FB51FB-85D1-B144-B294-5AB1AFCB73A1}"/>
              </a:ext>
            </a:extLst>
          </p:cNvPr>
          <p:cNvSpPr/>
          <p:nvPr/>
        </p:nvSpPr>
        <p:spPr>
          <a:xfrm>
            <a:off x="4091709" y="433860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1C1267-B301-8C4C-8BC8-A35C15F26931}"/>
              </a:ext>
            </a:extLst>
          </p:cNvPr>
          <p:cNvSpPr/>
          <p:nvPr/>
        </p:nvSpPr>
        <p:spPr>
          <a:xfrm>
            <a:off x="4306761" y="4273291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4206AAE-D606-FE48-A2FF-28067615CC5C}"/>
              </a:ext>
            </a:extLst>
          </p:cNvPr>
          <p:cNvSpPr/>
          <p:nvPr/>
        </p:nvSpPr>
        <p:spPr>
          <a:xfrm>
            <a:off x="4476239" y="4026819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2136BB2-B9C2-5140-8A72-8C189AE80B8D}"/>
              </a:ext>
            </a:extLst>
          </p:cNvPr>
          <p:cNvSpPr/>
          <p:nvPr/>
        </p:nvSpPr>
        <p:spPr>
          <a:xfrm>
            <a:off x="5195478" y="4997528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B87C0B7-7EFC-C649-91E5-807926945C23}"/>
              </a:ext>
            </a:extLst>
          </p:cNvPr>
          <p:cNvSpPr/>
          <p:nvPr/>
        </p:nvSpPr>
        <p:spPr>
          <a:xfrm>
            <a:off x="5364350" y="4756732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985057-72D9-EC46-B885-6881105CA1CF}"/>
              </a:ext>
            </a:extLst>
          </p:cNvPr>
          <p:cNvSpPr/>
          <p:nvPr/>
        </p:nvSpPr>
        <p:spPr>
          <a:xfrm>
            <a:off x="5580008" y="4685744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A28DFC7-C9D5-3B41-8F46-45A67EEAFFFE}"/>
              </a:ext>
            </a:extLst>
          </p:cNvPr>
          <p:cNvSpPr/>
          <p:nvPr/>
        </p:nvSpPr>
        <p:spPr>
          <a:xfrm>
            <a:off x="5666272" y="445818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5A025FF-B083-0446-93CC-83576C339049}"/>
              </a:ext>
            </a:extLst>
          </p:cNvPr>
          <p:cNvSpPr/>
          <p:nvPr/>
        </p:nvSpPr>
        <p:spPr>
          <a:xfrm>
            <a:off x="5972607" y="381513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4E0762B-8E08-114F-BBAB-01E979789A6C}"/>
              </a:ext>
            </a:extLst>
          </p:cNvPr>
          <p:cNvSpPr/>
          <p:nvPr/>
        </p:nvSpPr>
        <p:spPr>
          <a:xfrm>
            <a:off x="6178944" y="3688901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3B7908B-AD25-B640-A3AC-744603E35CA4}"/>
              </a:ext>
            </a:extLst>
          </p:cNvPr>
          <p:cNvSpPr/>
          <p:nvPr/>
        </p:nvSpPr>
        <p:spPr>
          <a:xfrm>
            <a:off x="6359054" y="349048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0DC8CA3D-D408-D249-B3F0-9714AF880149}"/>
              </a:ext>
            </a:extLst>
          </p:cNvPr>
          <p:cNvSpPr/>
          <p:nvPr/>
        </p:nvSpPr>
        <p:spPr>
          <a:xfrm>
            <a:off x="4974706" y="3481315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7ED79DC9-A9A2-364A-8236-1AA327CDD8E5}"/>
              </a:ext>
            </a:extLst>
          </p:cNvPr>
          <p:cNvSpPr/>
          <p:nvPr/>
        </p:nvSpPr>
        <p:spPr>
          <a:xfrm>
            <a:off x="5181043" y="335508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F9F8F74D-7FD5-4E4B-B59A-3EB3389F7085}"/>
              </a:ext>
            </a:extLst>
          </p:cNvPr>
          <p:cNvSpPr/>
          <p:nvPr/>
        </p:nvSpPr>
        <p:spPr>
          <a:xfrm>
            <a:off x="5361153" y="3156668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B233E9A-E79F-5D4B-842B-54E9FB19A53B}"/>
              </a:ext>
            </a:extLst>
          </p:cNvPr>
          <p:cNvSpPr/>
          <p:nvPr/>
        </p:nvSpPr>
        <p:spPr>
          <a:xfrm>
            <a:off x="4331418" y="4832242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4CA78BF-B384-5944-BE8F-76F171AED400}"/>
              </a:ext>
            </a:extLst>
          </p:cNvPr>
          <p:cNvSpPr/>
          <p:nvPr/>
        </p:nvSpPr>
        <p:spPr>
          <a:xfrm>
            <a:off x="4537755" y="4706010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34D4ADB-0B4A-2546-8F7E-1607B4AEBBAC}"/>
              </a:ext>
            </a:extLst>
          </p:cNvPr>
          <p:cNvSpPr/>
          <p:nvPr/>
        </p:nvSpPr>
        <p:spPr>
          <a:xfrm>
            <a:off x="4717865" y="4507595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5C024FB-91C0-F94B-8CA3-B40EDC0EB9EB}"/>
              </a:ext>
            </a:extLst>
          </p:cNvPr>
          <p:cNvSpPr/>
          <p:nvPr/>
        </p:nvSpPr>
        <p:spPr>
          <a:xfrm>
            <a:off x="3446470" y="441361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5856F2C-7852-6142-AADA-7FB0F4BB7D26}"/>
              </a:ext>
            </a:extLst>
          </p:cNvPr>
          <p:cNvSpPr/>
          <p:nvPr/>
        </p:nvSpPr>
        <p:spPr>
          <a:xfrm>
            <a:off x="3652807" y="4287381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2A16F674-CBE6-0A47-AFC3-9B5D0B8CAAAA}"/>
              </a:ext>
            </a:extLst>
          </p:cNvPr>
          <p:cNvSpPr/>
          <p:nvPr/>
        </p:nvSpPr>
        <p:spPr>
          <a:xfrm>
            <a:off x="3832917" y="408896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8E771C0-1838-7244-B54E-6F0C2B685207}"/>
                  </a:ext>
                </a:extLst>
              </p:cNvPr>
              <p:cNvSpPr txBox="1"/>
              <p:nvPr/>
            </p:nvSpPr>
            <p:spPr>
              <a:xfrm>
                <a:off x="8927090" y="3780597"/>
                <a:ext cx="317535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P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3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sz="3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 </m:t>
                      </m:r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8E771C0-1838-7244-B54E-6F0C2B6852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7090" y="3780597"/>
                <a:ext cx="3175356" cy="492443"/>
              </a:xfrm>
              <a:prstGeom prst="rect">
                <a:avLst/>
              </a:prstGeom>
              <a:blipFill>
                <a:blip r:embed="rId3"/>
                <a:stretch>
                  <a:fillRect l="-2390" t="-7692" r="-398" b="-358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1468162-6493-0F45-85D4-0FCF949942D6}"/>
              </a:ext>
            </a:extLst>
          </p:cNvPr>
          <p:cNvSpPr txBox="1"/>
          <p:nvPr/>
        </p:nvSpPr>
        <p:spPr>
          <a:xfrm>
            <a:off x="8059859" y="5033427"/>
            <a:ext cx="60145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sample observations are not independent, such as observations taken from the same student, from the same patient, </a:t>
            </a:r>
          </a:p>
          <a:p>
            <a:r>
              <a:rPr lang="en-US" sz="2400" dirty="0"/>
              <a:t>This model is </a:t>
            </a:r>
            <a:r>
              <a:rPr lang="en-US" sz="2400" dirty="0">
                <a:solidFill>
                  <a:srgbClr val="FF0000"/>
                </a:solidFill>
              </a:rPr>
              <a:t>not valid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BD189052-9F88-D04E-82A3-4AB0DAD78B6D}"/>
              </a:ext>
            </a:extLst>
          </p:cNvPr>
          <p:cNvCxnSpPr/>
          <p:nvPr/>
        </p:nvCxnSpPr>
        <p:spPr>
          <a:xfrm flipV="1">
            <a:off x="3151414" y="2988129"/>
            <a:ext cx="3167743" cy="2424089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2F04038F-CF03-B440-AAA5-9214D62C31F5}"/>
              </a:ext>
            </a:extLst>
          </p:cNvPr>
          <p:cNvSpPr txBox="1"/>
          <p:nvPr/>
        </p:nvSpPr>
        <p:spPr>
          <a:xfrm>
            <a:off x="6599827" y="6049090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1EBDBA3-E8FC-0A4E-B7A0-8262C1447211}"/>
              </a:ext>
            </a:extLst>
          </p:cNvPr>
          <p:cNvSpPr txBox="1"/>
          <p:nvPr/>
        </p:nvSpPr>
        <p:spPr>
          <a:xfrm>
            <a:off x="2296389" y="2491333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2804645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5873557" y="1701928"/>
            <a:ext cx="4579289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dirty="0"/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1F0EE0-4123-C748-86C8-61EA3C2E7195}"/>
              </a:ext>
            </a:extLst>
          </p:cNvPr>
          <p:cNvSpPr txBox="1"/>
          <p:nvPr/>
        </p:nvSpPr>
        <p:spPr>
          <a:xfrm>
            <a:off x="5427971" y="4464424"/>
            <a:ext cx="5143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luis.garcez@alunos.ciencias.ulisboa.pt</a:t>
            </a:r>
            <a:r>
              <a:rPr lang="en-US" sz="2400" b="1" dirty="0"/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40D90C4-DEF0-064E-BC67-6DFF846A4C7D}"/>
              </a:ext>
            </a:extLst>
          </p:cNvPr>
          <p:cNvSpPr/>
          <p:nvPr/>
        </p:nvSpPr>
        <p:spPr>
          <a:xfrm>
            <a:off x="3038022" y="6494040"/>
            <a:ext cx="91591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All code and presentation available at: </a:t>
            </a:r>
            <a:r>
              <a:rPr lang="en-US" sz="2400" dirty="0"/>
              <a:t>https://</a:t>
            </a:r>
            <a:r>
              <a:rPr lang="en-US" sz="2400" dirty="0" err="1"/>
              <a:t>github.com</a:t>
            </a:r>
            <a:r>
              <a:rPr lang="en-US" sz="2400" dirty="0"/>
              <a:t>/luisgarcez11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D9F0E7-59FE-C140-9ED7-147530D04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868" y="3530584"/>
            <a:ext cx="893482" cy="893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39EDE8-DAC1-4D4C-814E-F3743A2AA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868" y="5600558"/>
            <a:ext cx="893482" cy="89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94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3451708" y="1009600"/>
            <a:ext cx="7684705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Linear Mixed-effects models</a:t>
            </a:r>
            <a:endParaRPr lang="en-US" sz="524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468162-6493-0F45-85D4-0FCF949942D6}"/>
              </a:ext>
            </a:extLst>
          </p:cNvPr>
          <p:cNvSpPr txBox="1"/>
          <p:nvPr/>
        </p:nvSpPr>
        <p:spPr>
          <a:xfrm>
            <a:off x="8059859" y="5033427"/>
            <a:ext cx="60145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So, the solution is to “add” </a:t>
            </a:r>
            <a:r>
              <a:rPr lang="en-US" sz="2400" b="1" dirty="0">
                <a:solidFill>
                  <a:srgbClr val="00B0F0"/>
                </a:solidFill>
              </a:rPr>
              <a:t>random</a:t>
            </a:r>
            <a:r>
              <a:rPr lang="en-US" sz="2400" dirty="0"/>
              <a:t> effects, so each group of observations can be more correctly modelled.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CDA58F8-53B9-5748-AAE0-C530C351BEE4}"/>
              </a:ext>
            </a:extLst>
          </p:cNvPr>
          <p:cNvCxnSpPr/>
          <p:nvPr/>
        </p:nvCxnSpPr>
        <p:spPr>
          <a:xfrm>
            <a:off x="2743200" y="5986732"/>
            <a:ext cx="414067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A86F135-320A-9E4C-BA8C-AFD284647123}"/>
              </a:ext>
            </a:extLst>
          </p:cNvPr>
          <p:cNvCxnSpPr>
            <a:cxnSpLocks/>
          </p:cNvCxnSpPr>
          <p:nvPr/>
        </p:nvCxnSpPr>
        <p:spPr>
          <a:xfrm flipV="1">
            <a:off x="2743200" y="2675999"/>
            <a:ext cx="0" cy="331073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5178DAF0-897B-794E-A70A-CBE351FC976C}"/>
              </a:ext>
            </a:extLst>
          </p:cNvPr>
          <p:cNvSpPr/>
          <p:nvPr/>
        </p:nvSpPr>
        <p:spPr>
          <a:xfrm>
            <a:off x="3403387" y="534602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5CD86CC6-CE8B-F54C-824E-549BABBA82CB}"/>
              </a:ext>
            </a:extLst>
          </p:cNvPr>
          <p:cNvSpPr/>
          <p:nvPr/>
        </p:nvSpPr>
        <p:spPr>
          <a:xfrm>
            <a:off x="3596824" y="5294264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0D78D43-F02D-DC4D-882B-F157FFDF65AF}"/>
              </a:ext>
            </a:extLst>
          </p:cNvPr>
          <p:cNvSpPr/>
          <p:nvPr/>
        </p:nvSpPr>
        <p:spPr>
          <a:xfrm>
            <a:off x="3781513" y="528306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D799C84-FFA8-FC47-A4F2-2D572F1585BA}"/>
              </a:ext>
            </a:extLst>
          </p:cNvPr>
          <p:cNvSpPr/>
          <p:nvPr/>
        </p:nvSpPr>
        <p:spPr>
          <a:xfrm>
            <a:off x="4026794" y="3108202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C3891765-5F9C-FA48-AFFE-5A66400D50D8}"/>
              </a:ext>
            </a:extLst>
          </p:cNvPr>
          <p:cNvSpPr/>
          <p:nvPr/>
        </p:nvSpPr>
        <p:spPr>
          <a:xfrm>
            <a:off x="4262321" y="3004685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A805C5C-7E91-0A42-91E1-48E8C7804ACA}"/>
              </a:ext>
            </a:extLst>
          </p:cNvPr>
          <p:cNvSpPr/>
          <p:nvPr/>
        </p:nvSpPr>
        <p:spPr>
          <a:xfrm>
            <a:off x="4497848" y="295292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FE83265-6701-1F4E-8BC6-21D4ECD565D3}"/>
              </a:ext>
            </a:extLst>
          </p:cNvPr>
          <p:cNvSpPr/>
          <p:nvPr/>
        </p:nvSpPr>
        <p:spPr>
          <a:xfrm>
            <a:off x="4091709" y="433860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3B067B-81F2-B14D-9FF8-4D2045584CC1}"/>
              </a:ext>
            </a:extLst>
          </p:cNvPr>
          <p:cNvSpPr/>
          <p:nvPr/>
        </p:nvSpPr>
        <p:spPr>
          <a:xfrm>
            <a:off x="4306761" y="4273291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454CE30-B3F9-6B44-BD9E-3EB06D0AD8E1}"/>
              </a:ext>
            </a:extLst>
          </p:cNvPr>
          <p:cNvSpPr/>
          <p:nvPr/>
        </p:nvSpPr>
        <p:spPr>
          <a:xfrm>
            <a:off x="4476239" y="4026819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0B0D834-1E7F-BF45-BEF2-BF301352695D}"/>
              </a:ext>
            </a:extLst>
          </p:cNvPr>
          <p:cNvSpPr/>
          <p:nvPr/>
        </p:nvSpPr>
        <p:spPr>
          <a:xfrm>
            <a:off x="5195478" y="4997528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2F8457F-3FD6-5A4C-8318-D85C3E60C558}"/>
              </a:ext>
            </a:extLst>
          </p:cNvPr>
          <p:cNvSpPr/>
          <p:nvPr/>
        </p:nvSpPr>
        <p:spPr>
          <a:xfrm>
            <a:off x="5364350" y="4756732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120FCCB-2C0B-F34E-8764-EA98029198A6}"/>
              </a:ext>
            </a:extLst>
          </p:cNvPr>
          <p:cNvSpPr/>
          <p:nvPr/>
        </p:nvSpPr>
        <p:spPr>
          <a:xfrm>
            <a:off x="5580008" y="4685744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09EE9AC-43EB-6147-B0FD-E2EAB7556B70}"/>
              </a:ext>
            </a:extLst>
          </p:cNvPr>
          <p:cNvSpPr/>
          <p:nvPr/>
        </p:nvSpPr>
        <p:spPr>
          <a:xfrm>
            <a:off x="5666272" y="445818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AAE54F-9250-A242-B226-C44CA3553181}"/>
              </a:ext>
            </a:extLst>
          </p:cNvPr>
          <p:cNvSpPr/>
          <p:nvPr/>
        </p:nvSpPr>
        <p:spPr>
          <a:xfrm>
            <a:off x="5972607" y="381513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8A16A6FC-A17B-0946-ACB0-4A5B19026512}"/>
              </a:ext>
            </a:extLst>
          </p:cNvPr>
          <p:cNvSpPr/>
          <p:nvPr/>
        </p:nvSpPr>
        <p:spPr>
          <a:xfrm>
            <a:off x="6178944" y="378220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4A7D90E-9182-094F-B311-313742CE0DC0}"/>
              </a:ext>
            </a:extLst>
          </p:cNvPr>
          <p:cNvSpPr/>
          <p:nvPr/>
        </p:nvSpPr>
        <p:spPr>
          <a:xfrm>
            <a:off x="6421955" y="3699437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254340F1-4298-AD48-81E4-5FE021610AA8}"/>
              </a:ext>
            </a:extLst>
          </p:cNvPr>
          <p:cNvSpPr/>
          <p:nvPr/>
        </p:nvSpPr>
        <p:spPr>
          <a:xfrm>
            <a:off x="4974706" y="3481315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8001DD38-5644-3845-B10C-24D683BB320C}"/>
              </a:ext>
            </a:extLst>
          </p:cNvPr>
          <p:cNvSpPr/>
          <p:nvPr/>
        </p:nvSpPr>
        <p:spPr>
          <a:xfrm>
            <a:off x="5181043" y="335508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BDB06C0-DB6D-2B45-95CE-7576624428EE}"/>
              </a:ext>
            </a:extLst>
          </p:cNvPr>
          <p:cNvSpPr/>
          <p:nvPr/>
        </p:nvSpPr>
        <p:spPr>
          <a:xfrm>
            <a:off x="5361153" y="3156668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C005FBA-F4A1-2F4B-817C-C2137D9413EF}"/>
              </a:ext>
            </a:extLst>
          </p:cNvPr>
          <p:cNvSpPr/>
          <p:nvPr/>
        </p:nvSpPr>
        <p:spPr>
          <a:xfrm>
            <a:off x="4331418" y="4832242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9283DE5-CBA7-BD48-A269-4137952D9382}"/>
              </a:ext>
            </a:extLst>
          </p:cNvPr>
          <p:cNvSpPr/>
          <p:nvPr/>
        </p:nvSpPr>
        <p:spPr>
          <a:xfrm>
            <a:off x="4537755" y="4706010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25503DAD-63C4-5B4A-B3C8-8834987F1037}"/>
              </a:ext>
            </a:extLst>
          </p:cNvPr>
          <p:cNvSpPr/>
          <p:nvPr/>
        </p:nvSpPr>
        <p:spPr>
          <a:xfrm>
            <a:off x="4717865" y="4507595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5A94DF0-7B22-8841-AB7B-E186C169ECC7}"/>
              </a:ext>
            </a:extLst>
          </p:cNvPr>
          <p:cNvSpPr/>
          <p:nvPr/>
        </p:nvSpPr>
        <p:spPr>
          <a:xfrm>
            <a:off x="3446470" y="441361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3CC4F09-14B5-154A-B4B9-9E90FA58B745}"/>
              </a:ext>
            </a:extLst>
          </p:cNvPr>
          <p:cNvSpPr/>
          <p:nvPr/>
        </p:nvSpPr>
        <p:spPr>
          <a:xfrm>
            <a:off x="3652807" y="4287381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E6656AD7-EBEB-FF4C-B263-BCF0A8DE291D}"/>
              </a:ext>
            </a:extLst>
          </p:cNvPr>
          <p:cNvSpPr/>
          <p:nvPr/>
        </p:nvSpPr>
        <p:spPr>
          <a:xfrm>
            <a:off x="3832917" y="408896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3D065B0-A3C3-DF4D-B914-ADBF98F41557}"/>
              </a:ext>
            </a:extLst>
          </p:cNvPr>
          <p:cNvCxnSpPr/>
          <p:nvPr/>
        </p:nvCxnSpPr>
        <p:spPr>
          <a:xfrm flipV="1">
            <a:off x="3151414" y="2988129"/>
            <a:ext cx="3167743" cy="2424089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91617BD6-BC58-C749-B73D-64BD6DCB2617}"/>
              </a:ext>
            </a:extLst>
          </p:cNvPr>
          <p:cNvSpPr txBox="1"/>
          <p:nvPr/>
        </p:nvSpPr>
        <p:spPr>
          <a:xfrm>
            <a:off x="6599827" y="6049090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AEEEEA0-5EFA-974F-8588-256211327203}"/>
              </a:ext>
            </a:extLst>
          </p:cNvPr>
          <p:cNvSpPr txBox="1"/>
          <p:nvPr/>
        </p:nvSpPr>
        <p:spPr>
          <a:xfrm>
            <a:off x="2296389" y="2491333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17CF6620-4918-6C46-A72C-BDA0934DCACA}"/>
              </a:ext>
            </a:extLst>
          </p:cNvPr>
          <p:cNvCxnSpPr/>
          <p:nvPr/>
        </p:nvCxnSpPr>
        <p:spPr>
          <a:xfrm flipV="1">
            <a:off x="3695249" y="2669235"/>
            <a:ext cx="1279457" cy="871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6321244-9FB6-9441-903F-683DD8FD2B3D}"/>
              </a:ext>
            </a:extLst>
          </p:cNvPr>
          <p:cNvCxnSpPr>
            <a:cxnSpLocks/>
          </p:cNvCxnSpPr>
          <p:nvPr/>
        </p:nvCxnSpPr>
        <p:spPr>
          <a:xfrm flipV="1">
            <a:off x="4892255" y="4353968"/>
            <a:ext cx="1204230" cy="941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C1BAA74-A728-3A48-9F78-F8EADCA707C7}"/>
              </a:ext>
            </a:extLst>
          </p:cNvPr>
          <p:cNvCxnSpPr>
            <a:cxnSpLocks/>
          </p:cNvCxnSpPr>
          <p:nvPr/>
        </p:nvCxnSpPr>
        <p:spPr>
          <a:xfrm>
            <a:off x="4262321" y="3172538"/>
            <a:ext cx="0" cy="1344592"/>
          </a:xfrm>
          <a:prstGeom prst="straightConnector1">
            <a:avLst/>
          </a:prstGeom>
          <a:ln w="508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22010C3-A1F1-2748-AA7F-A61D1F188B39}"/>
              </a:ext>
            </a:extLst>
          </p:cNvPr>
          <p:cNvCxnSpPr>
            <a:cxnSpLocks/>
          </p:cNvCxnSpPr>
          <p:nvPr/>
        </p:nvCxnSpPr>
        <p:spPr>
          <a:xfrm flipH="1">
            <a:off x="5744424" y="3514291"/>
            <a:ext cx="8112" cy="1102691"/>
          </a:xfrm>
          <a:prstGeom prst="straightConnector1">
            <a:avLst/>
          </a:prstGeom>
          <a:ln w="508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F152BD5E-AF17-954E-BD87-092EEB5266BC}"/>
              </a:ext>
            </a:extLst>
          </p:cNvPr>
          <p:cNvSpPr/>
          <p:nvPr/>
        </p:nvSpPr>
        <p:spPr>
          <a:xfrm>
            <a:off x="9434855" y="6630468"/>
            <a:ext cx="32645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B0F0"/>
                </a:solidFill>
              </a:rPr>
              <a:t>(in this case a random intercept)</a:t>
            </a:r>
            <a:endParaRPr lang="en-US" dirty="0"/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FFF93FD2-4FF3-484B-9E87-C16A7A75EA16}"/>
              </a:ext>
            </a:extLst>
          </p:cNvPr>
          <p:cNvSpPr txBox="1"/>
          <p:nvPr/>
        </p:nvSpPr>
        <p:spPr>
          <a:xfrm>
            <a:off x="9727981" y="2349674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fixed effects</a:t>
            </a:r>
          </a:p>
        </p:txBody>
      </p:sp>
      <p:sp>
        <p:nvSpPr>
          <p:cNvPr id="174" name="Left Brace 173">
            <a:extLst>
              <a:ext uri="{FF2B5EF4-FFF2-40B4-BE49-F238E27FC236}">
                <a16:creationId xmlns:a16="http://schemas.microsoft.com/office/drawing/2014/main" id="{5CA88CEA-EE01-3B4C-B902-15FF5CD27595}"/>
              </a:ext>
            </a:extLst>
          </p:cNvPr>
          <p:cNvSpPr/>
          <p:nvPr/>
        </p:nvSpPr>
        <p:spPr>
          <a:xfrm rot="5400000">
            <a:off x="10270774" y="2504066"/>
            <a:ext cx="261257" cy="9700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8A7D094-C14B-9C40-A4E2-D2EBDECE9508}"/>
                  </a:ext>
                </a:extLst>
              </p:cNvPr>
              <p:cNvSpPr txBox="1"/>
              <p:nvPr/>
            </p:nvSpPr>
            <p:spPr>
              <a:xfrm>
                <a:off x="8497998" y="3259209"/>
                <a:ext cx="5276829" cy="532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3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P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3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sz="3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P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pt-P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PT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pt-PT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pt-P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P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pt-P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P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t-P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79" name="TextBox 178">
                <a:extLst>
                  <a:ext uri="{FF2B5EF4-FFF2-40B4-BE49-F238E27FC236}">
                    <a16:creationId xmlns:a16="http://schemas.microsoft.com/office/drawing/2014/main" id="{18A7D094-C14B-9C40-A4E2-D2EBDECE95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998" y="3259209"/>
                <a:ext cx="5276829" cy="532005"/>
              </a:xfrm>
              <a:prstGeom prst="rect">
                <a:avLst/>
              </a:prstGeom>
              <a:blipFill>
                <a:blip r:embed="rId3"/>
                <a:stretch>
                  <a:fillRect l="-1679" r="-480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" name="TextBox 179">
            <a:extLst>
              <a:ext uri="{FF2B5EF4-FFF2-40B4-BE49-F238E27FC236}">
                <a16:creationId xmlns:a16="http://schemas.microsoft.com/office/drawing/2014/main" id="{FB98DB4B-72B5-3649-B523-D2CCBC732FC2}"/>
              </a:ext>
            </a:extLst>
          </p:cNvPr>
          <p:cNvSpPr txBox="1"/>
          <p:nvPr/>
        </p:nvSpPr>
        <p:spPr>
          <a:xfrm>
            <a:off x="8210739" y="4026819"/>
            <a:ext cx="585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observation </a:t>
            </a:r>
            <a:r>
              <a:rPr lang="en-US" dirty="0" err="1"/>
              <a:t>i</a:t>
            </a:r>
            <a:r>
              <a:rPr lang="en-US" dirty="0"/>
              <a:t>, it included in group of observations j </a:t>
            </a:r>
          </a:p>
        </p:txBody>
      </p:sp>
    </p:spTree>
    <p:extLst>
      <p:ext uri="{BB962C8B-B14F-4D97-AF65-F5344CB8AC3E}">
        <p14:creationId xmlns:p14="http://schemas.microsoft.com/office/powerpoint/2010/main" val="322703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>
            <a:extLst>
              <a:ext uri="{FF2B5EF4-FFF2-40B4-BE49-F238E27FC236}">
                <a16:creationId xmlns:a16="http://schemas.microsoft.com/office/drawing/2014/main" id="{3BFD3207-7CC0-DA47-8DBA-B919F569AA62}"/>
              </a:ext>
            </a:extLst>
          </p:cNvPr>
          <p:cNvSpPr/>
          <p:nvPr/>
        </p:nvSpPr>
        <p:spPr>
          <a:xfrm>
            <a:off x="3451708" y="1382355"/>
            <a:ext cx="7684705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3200" b="1" i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Background</a:t>
            </a:r>
            <a:endParaRPr lang="en-US" sz="5249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CF002B-71D6-0946-A51E-FF3A2FEE73D5}"/>
              </a:ext>
            </a:extLst>
          </p:cNvPr>
          <p:cNvSpPr/>
          <p:nvPr/>
        </p:nvSpPr>
        <p:spPr>
          <a:xfrm>
            <a:off x="2921760" y="2930379"/>
            <a:ext cx="9419727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Linear mixed models are an extension of simple linear models to allow both </a:t>
            </a:r>
            <a:r>
              <a:rPr lang="en-US" sz="3600" b="1" dirty="0">
                <a:solidFill>
                  <a:schemeClr val="accent2">
                    <a:lumMod val="75000"/>
                  </a:schemeClr>
                </a:solidFill>
              </a:rPr>
              <a:t>fixed</a:t>
            </a:r>
            <a:r>
              <a:rPr lang="en-US" sz="3200" dirty="0"/>
              <a:t> and </a:t>
            </a:r>
            <a:r>
              <a:rPr lang="en-US" sz="3600" b="1" dirty="0">
                <a:solidFill>
                  <a:srgbClr val="00B0F0"/>
                </a:solidFill>
              </a:rPr>
              <a:t>random</a:t>
            </a:r>
            <a:r>
              <a:rPr lang="en-US" sz="3200" dirty="0"/>
              <a:t> effects, and are particularly used when there is </a:t>
            </a:r>
            <a:r>
              <a:rPr lang="en-US" sz="3200" b="1" dirty="0"/>
              <a:t>non independence 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en-US" sz="3200" dirty="0"/>
              <a:t>This arises from hierarchical structure. For example, students could be sampled from classrooms, or patients from within doctors.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36C8AB-B77D-A442-8C98-DA66607F19BE}"/>
              </a:ext>
            </a:extLst>
          </p:cNvPr>
          <p:cNvSpPr txBox="1"/>
          <p:nvPr/>
        </p:nvSpPr>
        <p:spPr>
          <a:xfrm>
            <a:off x="7039154" y="724618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</a:t>
            </a:r>
            <a:r>
              <a:rPr lang="en-US" dirty="0" err="1"/>
              <a:t>esquema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9273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1">
            <a:extLst>
              <a:ext uri="{FF2B5EF4-FFF2-40B4-BE49-F238E27FC236}">
                <a16:creationId xmlns:a16="http://schemas.microsoft.com/office/drawing/2014/main" id="{3BFD3207-7CC0-DA47-8DBA-B919F569AA62}"/>
              </a:ext>
            </a:extLst>
          </p:cNvPr>
          <p:cNvSpPr/>
          <p:nvPr/>
        </p:nvSpPr>
        <p:spPr>
          <a:xfrm>
            <a:off x="2635672" y="317132"/>
            <a:ext cx="9744339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3200" b="1" i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Modeling student achievement accounting for region and city</a:t>
            </a:r>
            <a:endParaRPr lang="en-US" sz="5249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BFDB83B-36C7-6E41-86B5-C3FB8395DE98}"/>
              </a:ext>
            </a:extLst>
          </p:cNvPr>
          <p:cNvCxnSpPr>
            <a:cxnSpLocks/>
          </p:cNvCxnSpPr>
          <p:nvPr/>
        </p:nvCxnSpPr>
        <p:spPr>
          <a:xfrm>
            <a:off x="3606783" y="2066268"/>
            <a:ext cx="0" cy="502464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10F61F2-DBE2-294C-931A-044E62C29F45}"/>
              </a:ext>
            </a:extLst>
          </p:cNvPr>
          <p:cNvCxnSpPr>
            <a:cxnSpLocks/>
          </p:cNvCxnSpPr>
          <p:nvPr/>
        </p:nvCxnSpPr>
        <p:spPr>
          <a:xfrm flipH="1">
            <a:off x="3606783" y="7090913"/>
            <a:ext cx="805737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25BF05-14CC-6D43-A668-CDF2EB1B63B9}"/>
              </a:ext>
            </a:extLst>
          </p:cNvPr>
          <p:cNvCxnSpPr>
            <a:cxnSpLocks/>
          </p:cNvCxnSpPr>
          <p:nvPr/>
        </p:nvCxnSpPr>
        <p:spPr>
          <a:xfrm flipV="1">
            <a:off x="11664157" y="2066268"/>
            <a:ext cx="0" cy="5024647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70D9AB-7979-564F-9524-19DF798C6B4A}"/>
              </a:ext>
            </a:extLst>
          </p:cNvPr>
          <p:cNvCxnSpPr>
            <a:cxnSpLocks/>
          </p:cNvCxnSpPr>
          <p:nvPr/>
        </p:nvCxnSpPr>
        <p:spPr>
          <a:xfrm flipH="1">
            <a:off x="3606783" y="2066268"/>
            <a:ext cx="8057374" cy="0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F2422A5-BAA4-3F4D-991C-113B41C4AF8F}"/>
              </a:ext>
            </a:extLst>
          </p:cNvPr>
          <p:cNvGrpSpPr/>
          <p:nvPr/>
        </p:nvGrpSpPr>
        <p:grpSpPr>
          <a:xfrm>
            <a:off x="4187139" y="2435601"/>
            <a:ext cx="3384430" cy="2019959"/>
            <a:chOff x="2757578" y="3344174"/>
            <a:chExt cx="3384430" cy="2019959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4F386E4C-2AD1-6442-901E-C39A43120CB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7578" y="3344174"/>
              <a:ext cx="3384430" cy="0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758CD1F6-A5BC-5541-A8AD-CF762E7335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578" y="3344174"/>
              <a:ext cx="0" cy="2019959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7D3C3BA-0AAF-A947-A9F9-676F32E349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7578" y="5364133"/>
              <a:ext cx="3384430" cy="0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87A3FE8-2F9F-044C-8F97-71A22E2093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2008" y="3344175"/>
              <a:ext cx="0" cy="2019958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7D23B243-90DC-2940-A01D-197F7B2196EC}"/>
              </a:ext>
            </a:extLst>
          </p:cNvPr>
          <p:cNvGrpSpPr/>
          <p:nvPr/>
        </p:nvGrpSpPr>
        <p:grpSpPr>
          <a:xfrm>
            <a:off x="8053852" y="2411059"/>
            <a:ext cx="3384430" cy="2019959"/>
            <a:chOff x="2757578" y="3344174"/>
            <a:chExt cx="3384430" cy="2019959"/>
          </a:xfrm>
        </p:grpSpPr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F81A733-68E7-CD45-8BBE-FC7775220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7578" y="3344174"/>
              <a:ext cx="3384430" cy="0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FCF6500-0821-7948-A592-16CB279DD9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578" y="3344174"/>
              <a:ext cx="0" cy="2019959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0350DBA6-FBCC-FC4E-9418-359F1F450CE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7578" y="5364133"/>
              <a:ext cx="3384430" cy="0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DE02287-D4C2-A44B-AADA-A72C870F1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2008" y="3344175"/>
              <a:ext cx="0" cy="2019958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CCB2CF9-4F85-E14B-B10A-2CCB782C8ECA}"/>
              </a:ext>
            </a:extLst>
          </p:cNvPr>
          <p:cNvGrpSpPr/>
          <p:nvPr/>
        </p:nvGrpSpPr>
        <p:grpSpPr>
          <a:xfrm>
            <a:off x="4187139" y="4925546"/>
            <a:ext cx="3384430" cy="2019959"/>
            <a:chOff x="2757578" y="3344174"/>
            <a:chExt cx="3384430" cy="2019959"/>
          </a:xfrm>
        </p:grpSpPr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E6C92A34-9845-0D41-90C9-5387215286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7578" y="3344174"/>
              <a:ext cx="3384430" cy="0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747021AC-A12C-EE4C-82B3-C07B52E280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578" y="3344174"/>
              <a:ext cx="0" cy="2019959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D8C11CD0-3D4A-4C49-A955-A33EAEEA6F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7578" y="5364133"/>
              <a:ext cx="3384430" cy="0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59CCB3C-F347-B648-9EDF-E71BB3E43B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2008" y="3344175"/>
              <a:ext cx="0" cy="2019958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C608859-E627-4F44-BF5B-4D627C2966CF}"/>
              </a:ext>
            </a:extLst>
          </p:cNvPr>
          <p:cNvGrpSpPr/>
          <p:nvPr/>
        </p:nvGrpSpPr>
        <p:grpSpPr>
          <a:xfrm>
            <a:off x="8053852" y="4921265"/>
            <a:ext cx="3384430" cy="2019959"/>
            <a:chOff x="2757578" y="3344174"/>
            <a:chExt cx="3384430" cy="2019959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0D663C8A-0DFD-E54E-821A-146AAE5395A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7578" y="3344174"/>
              <a:ext cx="3384430" cy="0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0508827-A2C1-514B-8451-F6E599DA0C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578" y="3344174"/>
              <a:ext cx="0" cy="2019959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291EE852-2EB1-3847-A77B-3D8B6562E16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7578" y="5364133"/>
              <a:ext cx="3384430" cy="0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CAC4C6F-C7D3-DE4B-A8B1-52E5F5B41F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2008" y="3344175"/>
              <a:ext cx="0" cy="2019958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Oval 93">
            <a:extLst>
              <a:ext uri="{FF2B5EF4-FFF2-40B4-BE49-F238E27FC236}">
                <a16:creationId xmlns:a16="http://schemas.microsoft.com/office/drawing/2014/main" id="{D76161E0-7E6A-C84A-ADB1-54C9093141DA}"/>
              </a:ext>
            </a:extLst>
          </p:cNvPr>
          <p:cNvSpPr/>
          <p:nvPr/>
        </p:nvSpPr>
        <p:spPr>
          <a:xfrm>
            <a:off x="3721258" y="7559506"/>
            <a:ext cx="126028" cy="10095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9BA6034-1B9A-E143-A68D-6514BE6B91B2}"/>
              </a:ext>
            </a:extLst>
          </p:cNvPr>
          <p:cNvSpPr txBox="1"/>
          <p:nvPr/>
        </p:nvSpPr>
        <p:spPr>
          <a:xfrm>
            <a:off x="3845062" y="7425317"/>
            <a:ext cx="1068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student</a:t>
            </a:r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D762C264-12E5-474C-8DD8-5C767A9E1073}"/>
              </a:ext>
            </a:extLst>
          </p:cNvPr>
          <p:cNvGrpSpPr/>
          <p:nvPr/>
        </p:nvGrpSpPr>
        <p:grpSpPr>
          <a:xfrm>
            <a:off x="6298809" y="3744500"/>
            <a:ext cx="698740" cy="330679"/>
            <a:chOff x="4670259" y="3881071"/>
            <a:chExt cx="698740" cy="330679"/>
          </a:xfrm>
        </p:grpSpPr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CB2429C6-4EDC-1442-B079-74E069AB12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3898324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0E48125-90AA-EB4B-BD63-4B9DBDB8FF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0259" y="3881071"/>
              <a:ext cx="0" cy="330679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5C42C21-97A0-244C-BB08-DBA8B374065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4188747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31275289-F0B8-F24B-9FB8-D7D8528A51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998" y="3898325"/>
              <a:ext cx="1" cy="290422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793B54E1-4241-8D4B-94EC-5A189D6414CB}"/>
                </a:ext>
              </a:extLst>
            </p:cNvPr>
            <p:cNvSpPr/>
            <p:nvPr/>
          </p:nvSpPr>
          <p:spPr>
            <a:xfrm>
              <a:off x="4720205" y="4012469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20254D2C-A959-2543-A000-ACFC6CC840EF}"/>
                </a:ext>
              </a:extLst>
            </p:cNvPr>
            <p:cNvSpPr/>
            <p:nvPr/>
          </p:nvSpPr>
          <p:spPr>
            <a:xfrm>
              <a:off x="4893600" y="4022283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F2CFD3A2-5CF4-584D-99EB-3B31AFD8CE9F}"/>
                </a:ext>
              </a:extLst>
            </p:cNvPr>
            <p:cNvSpPr/>
            <p:nvPr/>
          </p:nvSpPr>
          <p:spPr>
            <a:xfrm>
              <a:off x="5105387" y="4009114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10D4458-E069-4144-81AB-4C947144B8F2}"/>
              </a:ext>
            </a:extLst>
          </p:cNvPr>
          <p:cNvGrpSpPr/>
          <p:nvPr/>
        </p:nvGrpSpPr>
        <p:grpSpPr>
          <a:xfrm>
            <a:off x="6600937" y="5601881"/>
            <a:ext cx="698740" cy="330679"/>
            <a:chOff x="4670259" y="3881071"/>
            <a:chExt cx="698740" cy="330679"/>
          </a:xfrm>
        </p:grpSpPr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C6EF7610-FD07-2E4E-9012-BD50F697D79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3898324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DA18CE26-0720-BF40-9E7F-535CB62958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0259" y="3881071"/>
              <a:ext cx="0" cy="330679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6073BD3B-7C48-3646-B9E1-70D3A0F157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4188747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57ED7539-DBF9-9B42-8AE4-D8FEEE230F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998" y="3898325"/>
              <a:ext cx="1" cy="290422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D3BA949-C0EB-0947-8BA4-C71045C3796C}"/>
                </a:ext>
              </a:extLst>
            </p:cNvPr>
            <p:cNvSpPr/>
            <p:nvPr/>
          </p:nvSpPr>
          <p:spPr>
            <a:xfrm>
              <a:off x="4720205" y="4012469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0C42CCCA-AE30-2F41-BE2A-9ECCEF700CE5}"/>
                </a:ext>
              </a:extLst>
            </p:cNvPr>
            <p:cNvSpPr/>
            <p:nvPr/>
          </p:nvSpPr>
          <p:spPr>
            <a:xfrm>
              <a:off x="4893600" y="4022283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7AA3B685-A95A-6E49-846C-741129071CF8}"/>
                </a:ext>
              </a:extLst>
            </p:cNvPr>
            <p:cNvSpPr/>
            <p:nvPr/>
          </p:nvSpPr>
          <p:spPr>
            <a:xfrm>
              <a:off x="5105387" y="4009114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7820E1CA-34F4-2743-A75E-944AF8AE85F1}"/>
              </a:ext>
            </a:extLst>
          </p:cNvPr>
          <p:cNvGrpSpPr/>
          <p:nvPr/>
        </p:nvGrpSpPr>
        <p:grpSpPr>
          <a:xfrm>
            <a:off x="4812594" y="5764346"/>
            <a:ext cx="698740" cy="330679"/>
            <a:chOff x="4670259" y="3881071"/>
            <a:chExt cx="698740" cy="330679"/>
          </a:xfrm>
        </p:grpSpPr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D9F1260-3113-C547-ADFD-84BD6CF8257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3898324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36EA952D-B760-4A41-BC9F-308182D3657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0259" y="3881071"/>
              <a:ext cx="0" cy="330679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11A4166C-6E00-7F44-B857-452B89F908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4188747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249CDDBA-827D-584F-AF1A-537E95232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998" y="3898325"/>
              <a:ext cx="1" cy="290422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Oval 128">
              <a:extLst>
                <a:ext uri="{FF2B5EF4-FFF2-40B4-BE49-F238E27FC236}">
                  <a16:creationId xmlns:a16="http://schemas.microsoft.com/office/drawing/2014/main" id="{C371730E-9DE4-ED4B-BE5D-C1E71E6093D0}"/>
                </a:ext>
              </a:extLst>
            </p:cNvPr>
            <p:cNvSpPr/>
            <p:nvPr/>
          </p:nvSpPr>
          <p:spPr>
            <a:xfrm>
              <a:off x="4720205" y="4012469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3BCE3782-2675-2A44-B66C-6D2EFB30739B}"/>
                </a:ext>
              </a:extLst>
            </p:cNvPr>
            <p:cNvSpPr/>
            <p:nvPr/>
          </p:nvSpPr>
          <p:spPr>
            <a:xfrm>
              <a:off x="4893600" y="4022283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AD4D649F-F3E6-BF4D-BD3D-59D5ACC29BB8}"/>
                </a:ext>
              </a:extLst>
            </p:cNvPr>
            <p:cNvSpPr/>
            <p:nvPr/>
          </p:nvSpPr>
          <p:spPr>
            <a:xfrm>
              <a:off x="5105387" y="4009114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6EF6DE1F-69E1-364B-AB5D-F8639EEDD408}"/>
              </a:ext>
            </a:extLst>
          </p:cNvPr>
          <p:cNvGrpSpPr/>
          <p:nvPr/>
        </p:nvGrpSpPr>
        <p:grpSpPr>
          <a:xfrm>
            <a:off x="5816439" y="6164963"/>
            <a:ext cx="698740" cy="330679"/>
            <a:chOff x="4670259" y="3881071"/>
            <a:chExt cx="698740" cy="330679"/>
          </a:xfrm>
        </p:grpSpPr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B068FBCE-46ED-014B-8923-0AB14BD72E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3898324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E7E7B839-D6E3-F748-A67E-245F6013D56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0259" y="3881071"/>
              <a:ext cx="0" cy="330679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732FD6C-E550-9A48-A3C0-E8D489401CB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4188747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8A4B84C5-7AB9-014E-A297-1C86E13D55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998" y="3898325"/>
              <a:ext cx="1" cy="290422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47CB3BD7-FAB5-AA40-8CC9-C449B0A1DF9A}"/>
                </a:ext>
              </a:extLst>
            </p:cNvPr>
            <p:cNvSpPr/>
            <p:nvPr/>
          </p:nvSpPr>
          <p:spPr>
            <a:xfrm>
              <a:off x="4720205" y="4012469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2DF42AF1-873F-A34B-BB6D-150F8E639E87}"/>
                </a:ext>
              </a:extLst>
            </p:cNvPr>
            <p:cNvSpPr/>
            <p:nvPr/>
          </p:nvSpPr>
          <p:spPr>
            <a:xfrm>
              <a:off x="4893600" y="4022283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97001662-4853-4D41-B664-6EC71FD9A821}"/>
                </a:ext>
              </a:extLst>
            </p:cNvPr>
            <p:cNvSpPr/>
            <p:nvPr/>
          </p:nvSpPr>
          <p:spPr>
            <a:xfrm>
              <a:off x="5105387" y="4009114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E885B3F-A1E5-C841-9A85-9ABAC44CEA24}"/>
              </a:ext>
            </a:extLst>
          </p:cNvPr>
          <p:cNvGrpSpPr/>
          <p:nvPr/>
        </p:nvGrpSpPr>
        <p:grpSpPr>
          <a:xfrm>
            <a:off x="4648790" y="2949807"/>
            <a:ext cx="698740" cy="330679"/>
            <a:chOff x="4670259" y="3881071"/>
            <a:chExt cx="698740" cy="330679"/>
          </a:xfrm>
        </p:grpSpPr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9F225EBB-385B-5547-AECB-2D2A4094BB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3898324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31855ECB-02A0-A440-8EC1-601879F10F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0259" y="3881071"/>
              <a:ext cx="0" cy="330679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9B88A1B8-0103-CC4E-817D-F27E5F4AA9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4188747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8715D7F1-0847-4F43-ABCA-3B4F9D7D6E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998" y="3898325"/>
              <a:ext cx="1" cy="290422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8FB3BC52-7EE1-9A4B-882A-01E973F9F24A}"/>
                </a:ext>
              </a:extLst>
            </p:cNvPr>
            <p:cNvSpPr/>
            <p:nvPr/>
          </p:nvSpPr>
          <p:spPr>
            <a:xfrm>
              <a:off x="4720205" y="4012469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82D4E06A-2843-8347-AA36-DA57223AF8C6}"/>
                </a:ext>
              </a:extLst>
            </p:cNvPr>
            <p:cNvSpPr/>
            <p:nvPr/>
          </p:nvSpPr>
          <p:spPr>
            <a:xfrm>
              <a:off x="4893600" y="4022283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C891CDE1-473A-6E43-8EDB-72D860B26E48}"/>
                </a:ext>
              </a:extLst>
            </p:cNvPr>
            <p:cNvSpPr/>
            <p:nvPr/>
          </p:nvSpPr>
          <p:spPr>
            <a:xfrm>
              <a:off x="5105387" y="4009114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8B326D-15E7-D946-A612-B6D8DCBC4315}"/>
              </a:ext>
            </a:extLst>
          </p:cNvPr>
          <p:cNvGrpSpPr/>
          <p:nvPr/>
        </p:nvGrpSpPr>
        <p:grpSpPr>
          <a:xfrm>
            <a:off x="6272735" y="2701084"/>
            <a:ext cx="698740" cy="330679"/>
            <a:chOff x="4670259" y="3881071"/>
            <a:chExt cx="698740" cy="330679"/>
          </a:xfrm>
        </p:grpSpPr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CFD2AFAB-F810-F940-BD9A-D4DD1CD08D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3898324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1E1CD692-8578-1740-8640-1DDE9DB568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0259" y="3881071"/>
              <a:ext cx="0" cy="330679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FE4E325-13AC-B844-9E88-083CADF3A4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4188747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359A9961-EEF7-1842-B9D7-5CD415DAB61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998" y="3898325"/>
              <a:ext cx="1" cy="290422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1" name="Oval 160">
              <a:extLst>
                <a:ext uri="{FF2B5EF4-FFF2-40B4-BE49-F238E27FC236}">
                  <a16:creationId xmlns:a16="http://schemas.microsoft.com/office/drawing/2014/main" id="{30C0DEBE-1CB0-2540-BB8B-538C94BBBA83}"/>
                </a:ext>
              </a:extLst>
            </p:cNvPr>
            <p:cNvSpPr/>
            <p:nvPr/>
          </p:nvSpPr>
          <p:spPr>
            <a:xfrm>
              <a:off x="4720205" y="4012469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663EACEF-2A0A-2B4C-BE90-7ECB1BADF6F8}"/>
                </a:ext>
              </a:extLst>
            </p:cNvPr>
            <p:cNvSpPr/>
            <p:nvPr/>
          </p:nvSpPr>
          <p:spPr>
            <a:xfrm>
              <a:off x="4893600" y="4022283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0929EB45-7E36-E742-977C-234266ED7319}"/>
                </a:ext>
              </a:extLst>
            </p:cNvPr>
            <p:cNvSpPr/>
            <p:nvPr/>
          </p:nvSpPr>
          <p:spPr>
            <a:xfrm>
              <a:off x="5105387" y="4009114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78EB458C-C7E8-1A43-B127-71D674947AA4}"/>
              </a:ext>
            </a:extLst>
          </p:cNvPr>
          <p:cNvGrpSpPr/>
          <p:nvPr/>
        </p:nvGrpSpPr>
        <p:grpSpPr>
          <a:xfrm>
            <a:off x="5148037" y="3721733"/>
            <a:ext cx="698740" cy="330679"/>
            <a:chOff x="4670259" y="3881071"/>
            <a:chExt cx="698740" cy="330679"/>
          </a:xfrm>
        </p:grpSpPr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FD871E35-2FBE-3548-A56E-14CC4A7FC6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3898324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E9B53EF4-1EC7-774A-85D4-925089AFDA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0259" y="3881071"/>
              <a:ext cx="0" cy="330679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8C357DB3-8D1D-5C47-A862-D1938FD83DB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4188747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A66E4667-D788-5E42-B81B-D1CA5A3B9F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998" y="3898325"/>
              <a:ext cx="1" cy="290422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ABC3F5B-73D8-8B4C-A2EF-17E12CC7F2E9}"/>
                </a:ext>
              </a:extLst>
            </p:cNvPr>
            <p:cNvSpPr/>
            <p:nvPr/>
          </p:nvSpPr>
          <p:spPr>
            <a:xfrm>
              <a:off x="4720205" y="4012469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D6192E9E-0692-C24B-B300-2ED866CDC9E3}"/>
                </a:ext>
              </a:extLst>
            </p:cNvPr>
            <p:cNvSpPr/>
            <p:nvPr/>
          </p:nvSpPr>
          <p:spPr>
            <a:xfrm>
              <a:off x="4893600" y="4022283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A76CB2CC-120A-4740-A16E-40375E8D0694}"/>
                </a:ext>
              </a:extLst>
            </p:cNvPr>
            <p:cNvSpPr/>
            <p:nvPr/>
          </p:nvSpPr>
          <p:spPr>
            <a:xfrm>
              <a:off x="5105387" y="4009114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A59F4A45-260E-8E48-895E-967FFFF4D0B0}"/>
              </a:ext>
            </a:extLst>
          </p:cNvPr>
          <p:cNvGrpSpPr/>
          <p:nvPr/>
        </p:nvGrpSpPr>
        <p:grpSpPr>
          <a:xfrm>
            <a:off x="8544565" y="2976083"/>
            <a:ext cx="698740" cy="330679"/>
            <a:chOff x="4670259" y="3881071"/>
            <a:chExt cx="698740" cy="330679"/>
          </a:xfrm>
        </p:grpSpPr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4802079E-E1A3-DD45-96CD-1FE7733B9D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3898324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6F9ADDD2-9D1B-BE44-B153-1A8BCE12B9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0259" y="3881071"/>
              <a:ext cx="0" cy="330679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A0B36D51-2BED-C84D-A255-D9501879055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4188747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D22D851F-8E1F-424C-BB39-2FE496A778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998" y="3898325"/>
              <a:ext cx="1" cy="290422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6A882A31-D9C1-6946-807C-16ED7B6B55D6}"/>
                </a:ext>
              </a:extLst>
            </p:cNvPr>
            <p:cNvSpPr/>
            <p:nvPr/>
          </p:nvSpPr>
          <p:spPr>
            <a:xfrm>
              <a:off x="4720205" y="4012469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E8510376-13EE-1448-B10D-2CF288AFC4A9}"/>
                </a:ext>
              </a:extLst>
            </p:cNvPr>
            <p:cNvSpPr/>
            <p:nvPr/>
          </p:nvSpPr>
          <p:spPr>
            <a:xfrm>
              <a:off x="4893600" y="4022283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64F8B680-F480-E944-B944-6AE3E906721B}"/>
                </a:ext>
              </a:extLst>
            </p:cNvPr>
            <p:cNvSpPr/>
            <p:nvPr/>
          </p:nvSpPr>
          <p:spPr>
            <a:xfrm>
              <a:off x="5105387" y="4009114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0" name="Group 179">
            <a:extLst>
              <a:ext uri="{FF2B5EF4-FFF2-40B4-BE49-F238E27FC236}">
                <a16:creationId xmlns:a16="http://schemas.microsoft.com/office/drawing/2014/main" id="{5E16606B-8D62-DC47-A2D7-F4D4FD85D8AA}"/>
              </a:ext>
            </a:extLst>
          </p:cNvPr>
          <p:cNvGrpSpPr/>
          <p:nvPr/>
        </p:nvGrpSpPr>
        <p:grpSpPr>
          <a:xfrm>
            <a:off x="10300331" y="3257946"/>
            <a:ext cx="698740" cy="330679"/>
            <a:chOff x="4670259" y="3881071"/>
            <a:chExt cx="698740" cy="330679"/>
          </a:xfrm>
        </p:grpSpPr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C9CB8184-1594-604F-A8CC-64E5DD580DF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3898324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98BD79C7-AFF9-3743-B985-DA1734C7B2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0259" y="3881071"/>
              <a:ext cx="0" cy="330679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77DD6BBE-E413-4246-B2AD-B8EA8167F2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4188747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56B9599-0B20-8E43-901E-38251D032B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998" y="3898325"/>
              <a:ext cx="1" cy="290422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Oval 184">
              <a:extLst>
                <a:ext uri="{FF2B5EF4-FFF2-40B4-BE49-F238E27FC236}">
                  <a16:creationId xmlns:a16="http://schemas.microsoft.com/office/drawing/2014/main" id="{062B4FCC-5A23-A345-A5F2-D81174B7C57E}"/>
                </a:ext>
              </a:extLst>
            </p:cNvPr>
            <p:cNvSpPr/>
            <p:nvPr/>
          </p:nvSpPr>
          <p:spPr>
            <a:xfrm>
              <a:off x="4720205" y="4012469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6" name="Oval 185">
              <a:extLst>
                <a:ext uri="{FF2B5EF4-FFF2-40B4-BE49-F238E27FC236}">
                  <a16:creationId xmlns:a16="http://schemas.microsoft.com/office/drawing/2014/main" id="{1A46CF27-D0B1-9A4B-9B52-F7DBF769F71A}"/>
                </a:ext>
              </a:extLst>
            </p:cNvPr>
            <p:cNvSpPr/>
            <p:nvPr/>
          </p:nvSpPr>
          <p:spPr>
            <a:xfrm>
              <a:off x="4893600" y="4022283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DF7A657A-6E0F-8248-A6D5-C9A60844AB47}"/>
                </a:ext>
              </a:extLst>
            </p:cNvPr>
            <p:cNvSpPr/>
            <p:nvPr/>
          </p:nvSpPr>
          <p:spPr>
            <a:xfrm>
              <a:off x="5105387" y="4009114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8" name="Group 187">
            <a:extLst>
              <a:ext uri="{FF2B5EF4-FFF2-40B4-BE49-F238E27FC236}">
                <a16:creationId xmlns:a16="http://schemas.microsoft.com/office/drawing/2014/main" id="{C07A5347-FD66-C243-ADB4-2FFBA0A0617A}"/>
              </a:ext>
            </a:extLst>
          </p:cNvPr>
          <p:cNvGrpSpPr/>
          <p:nvPr/>
        </p:nvGrpSpPr>
        <p:grpSpPr>
          <a:xfrm>
            <a:off x="9041271" y="3881071"/>
            <a:ext cx="698740" cy="330679"/>
            <a:chOff x="4670259" y="3881071"/>
            <a:chExt cx="698740" cy="330679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5E14C816-FE25-E047-9918-1136F01C550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3898324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C20DDD5A-21FE-9347-B71F-0791220579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0259" y="3881071"/>
              <a:ext cx="0" cy="330679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C2E61990-B560-284F-B003-6BF532A697E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4188747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25666584-5E97-CE4F-ACB2-C78290008A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998" y="3898325"/>
              <a:ext cx="1" cy="290422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C2CB3C59-0F23-8842-9027-CDC5DDBA951F}"/>
                </a:ext>
              </a:extLst>
            </p:cNvPr>
            <p:cNvSpPr/>
            <p:nvPr/>
          </p:nvSpPr>
          <p:spPr>
            <a:xfrm>
              <a:off x="4720205" y="4012469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5372D789-C222-F442-8CFD-49AACA1ED7FA}"/>
                </a:ext>
              </a:extLst>
            </p:cNvPr>
            <p:cNvSpPr/>
            <p:nvPr/>
          </p:nvSpPr>
          <p:spPr>
            <a:xfrm>
              <a:off x="4893600" y="4022283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724ECAC-2060-4A4F-96B6-CED5E0723E9F}"/>
                </a:ext>
              </a:extLst>
            </p:cNvPr>
            <p:cNvSpPr/>
            <p:nvPr/>
          </p:nvSpPr>
          <p:spPr>
            <a:xfrm>
              <a:off x="5105387" y="4009114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8A8CD066-F32D-074C-8A7A-6D65B82AF939}"/>
              </a:ext>
            </a:extLst>
          </p:cNvPr>
          <p:cNvGrpSpPr/>
          <p:nvPr/>
        </p:nvGrpSpPr>
        <p:grpSpPr>
          <a:xfrm>
            <a:off x="8369164" y="5165033"/>
            <a:ext cx="698740" cy="330679"/>
            <a:chOff x="4670259" y="3881071"/>
            <a:chExt cx="698740" cy="330679"/>
          </a:xfrm>
        </p:grpSpPr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FB907A27-F4CB-8B49-A877-AFDF784A64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3898324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17E1148A-3DB1-274F-A79D-909BC0E3BC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0259" y="3881071"/>
              <a:ext cx="0" cy="330679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3663D6AD-F7B8-924B-8429-696E00DDC29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4188747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AF0F7F70-0109-4943-B475-BDA6D298C0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998" y="3898325"/>
              <a:ext cx="1" cy="290422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EE2B9B23-0618-7A46-B24E-6A81E9AF3342}"/>
                </a:ext>
              </a:extLst>
            </p:cNvPr>
            <p:cNvSpPr/>
            <p:nvPr/>
          </p:nvSpPr>
          <p:spPr>
            <a:xfrm>
              <a:off x="4720205" y="4012469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2" name="Oval 201">
              <a:extLst>
                <a:ext uri="{FF2B5EF4-FFF2-40B4-BE49-F238E27FC236}">
                  <a16:creationId xmlns:a16="http://schemas.microsoft.com/office/drawing/2014/main" id="{06882420-48D2-004A-91A9-6737B51F2BE5}"/>
                </a:ext>
              </a:extLst>
            </p:cNvPr>
            <p:cNvSpPr/>
            <p:nvPr/>
          </p:nvSpPr>
          <p:spPr>
            <a:xfrm>
              <a:off x="4893600" y="4022283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3" name="Oval 202">
              <a:extLst>
                <a:ext uri="{FF2B5EF4-FFF2-40B4-BE49-F238E27FC236}">
                  <a16:creationId xmlns:a16="http://schemas.microsoft.com/office/drawing/2014/main" id="{71239036-DCD9-B646-BD92-7CB3B812F986}"/>
                </a:ext>
              </a:extLst>
            </p:cNvPr>
            <p:cNvSpPr/>
            <p:nvPr/>
          </p:nvSpPr>
          <p:spPr>
            <a:xfrm>
              <a:off x="5105387" y="4009114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4" name="Group 203">
            <a:extLst>
              <a:ext uri="{FF2B5EF4-FFF2-40B4-BE49-F238E27FC236}">
                <a16:creationId xmlns:a16="http://schemas.microsoft.com/office/drawing/2014/main" id="{6F6107B3-2AA0-D44A-98B6-8C4847AE9240}"/>
              </a:ext>
            </a:extLst>
          </p:cNvPr>
          <p:cNvGrpSpPr/>
          <p:nvPr/>
        </p:nvGrpSpPr>
        <p:grpSpPr>
          <a:xfrm>
            <a:off x="10390171" y="5271205"/>
            <a:ext cx="698740" cy="330679"/>
            <a:chOff x="4670259" y="3881071"/>
            <a:chExt cx="698740" cy="330679"/>
          </a:xfrm>
        </p:grpSpPr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C382683C-ECC5-5E43-AC4F-9D70581029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3898324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6803E876-7D42-C242-8832-9D74B0F99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0259" y="3881071"/>
              <a:ext cx="0" cy="330679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ECF6F5DC-5EA7-1C4C-A180-583D6C80B4E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4188747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A13A261A-8B3A-E04D-AE2D-6EE6258A28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998" y="3898325"/>
              <a:ext cx="1" cy="290422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9" name="Oval 208">
              <a:extLst>
                <a:ext uri="{FF2B5EF4-FFF2-40B4-BE49-F238E27FC236}">
                  <a16:creationId xmlns:a16="http://schemas.microsoft.com/office/drawing/2014/main" id="{329EC123-829A-3C48-AF43-9E30CE25D426}"/>
                </a:ext>
              </a:extLst>
            </p:cNvPr>
            <p:cNvSpPr/>
            <p:nvPr/>
          </p:nvSpPr>
          <p:spPr>
            <a:xfrm>
              <a:off x="4720205" y="4012469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0" name="Oval 209">
              <a:extLst>
                <a:ext uri="{FF2B5EF4-FFF2-40B4-BE49-F238E27FC236}">
                  <a16:creationId xmlns:a16="http://schemas.microsoft.com/office/drawing/2014/main" id="{BFE574A5-F481-5047-BCCB-DD67B9408054}"/>
                </a:ext>
              </a:extLst>
            </p:cNvPr>
            <p:cNvSpPr/>
            <p:nvPr/>
          </p:nvSpPr>
          <p:spPr>
            <a:xfrm>
              <a:off x="4893600" y="4022283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1" name="Oval 210">
              <a:extLst>
                <a:ext uri="{FF2B5EF4-FFF2-40B4-BE49-F238E27FC236}">
                  <a16:creationId xmlns:a16="http://schemas.microsoft.com/office/drawing/2014/main" id="{22F0BE5A-98A6-1749-900F-3F8D4D913A11}"/>
                </a:ext>
              </a:extLst>
            </p:cNvPr>
            <p:cNvSpPr/>
            <p:nvPr/>
          </p:nvSpPr>
          <p:spPr>
            <a:xfrm>
              <a:off x="5105387" y="4009114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2" name="Group 211">
            <a:extLst>
              <a:ext uri="{FF2B5EF4-FFF2-40B4-BE49-F238E27FC236}">
                <a16:creationId xmlns:a16="http://schemas.microsoft.com/office/drawing/2014/main" id="{50586C9D-76F3-6F44-AB8B-302A2BBAF38B}"/>
              </a:ext>
            </a:extLst>
          </p:cNvPr>
          <p:cNvGrpSpPr/>
          <p:nvPr/>
        </p:nvGrpSpPr>
        <p:grpSpPr>
          <a:xfrm>
            <a:off x="8915242" y="5896123"/>
            <a:ext cx="698740" cy="330679"/>
            <a:chOff x="4670259" y="3881071"/>
            <a:chExt cx="698740" cy="330679"/>
          </a:xfrm>
        </p:grpSpPr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71F77E36-1E94-E642-9AED-27BFC469AE5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3898324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ABFB25F6-83EF-6948-B95E-AA0A2C7D46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0259" y="3881071"/>
              <a:ext cx="0" cy="330679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1634AAB6-0589-DC42-84FA-BD1184B786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4188747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8B31B734-081A-744A-9D3C-00EEDDC53A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998" y="3898325"/>
              <a:ext cx="1" cy="290422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86AA9A20-5978-BD48-AA77-6C1F79A88A46}"/>
                </a:ext>
              </a:extLst>
            </p:cNvPr>
            <p:cNvSpPr/>
            <p:nvPr/>
          </p:nvSpPr>
          <p:spPr>
            <a:xfrm>
              <a:off x="4720205" y="4012469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04304078-A8E9-FD46-BBB0-18533D9F813C}"/>
                </a:ext>
              </a:extLst>
            </p:cNvPr>
            <p:cNvSpPr/>
            <p:nvPr/>
          </p:nvSpPr>
          <p:spPr>
            <a:xfrm>
              <a:off x="4893600" y="4022283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81677D6C-8AE3-0E40-96C5-DA2BEEB37813}"/>
                </a:ext>
              </a:extLst>
            </p:cNvPr>
            <p:cNvSpPr/>
            <p:nvPr/>
          </p:nvSpPr>
          <p:spPr>
            <a:xfrm>
              <a:off x="5105387" y="4009114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E81C05B7-8CF3-3942-975C-C8D28CAEC9F4}"/>
              </a:ext>
            </a:extLst>
          </p:cNvPr>
          <p:cNvGrpSpPr/>
          <p:nvPr/>
        </p:nvGrpSpPr>
        <p:grpSpPr>
          <a:xfrm>
            <a:off x="10103393" y="6272624"/>
            <a:ext cx="698740" cy="330679"/>
            <a:chOff x="4670259" y="3881071"/>
            <a:chExt cx="698740" cy="330679"/>
          </a:xfrm>
        </p:grpSpPr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42E360BF-B3CC-1B4D-9EBA-998A169531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3898324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13D15B82-726A-9A44-9ECF-58E992BEE7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70259" y="3881071"/>
              <a:ext cx="0" cy="330679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1DC42673-023C-DD42-B741-43B06A2AFC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70259" y="4188747"/>
              <a:ext cx="698739" cy="0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E18F163-2186-4942-8B0E-E7094F6CC6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68998" y="3898325"/>
              <a:ext cx="1" cy="290422"/>
            </a:xfrm>
            <a:prstGeom prst="line">
              <a:avLst/>
            </a:prstGeom>
            <a:ln w="50800"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5" name="Oval 224">
              <a:extLst>
                <a:ext uri="{FF2B5EF4-FFF2-40B4-BE49-F238E27FC236}">
                  <a16:creationId xmlns:a16="http://schemas.microsoft.com/office/drawing/2014/main" id="{6A4801FE-23F2-6240-8B54-9BF9F45A87B6}"/>
                </a:ext>
              </a:extLst>
            </p:cNvPr>
            <p:cNvSpPr/>
            <p:nvPr/>
          </p:nvSpPr>
          <p:spPr>
            <a:xfrm>
              <a:off x="4720205" y="4012469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>
              <a:extLst>
                <a:ext uri="{FF2B5EF4-FFF2-40B4-BE49-F238E27FC236}">
                  <a16:creationId xmlns:a16="http://schemas.microsoft.com/office/drawing/2014/main" id="{3F7892AD-98B0-A443-9EDE-FCCA517911DC}"/>
                </a:ext>
              </a:extLst>
            </p:cNvPr>
            <p:cNvSpPr/>
            <p:nvPr/>
          </p:nvSpPr>
          <p:spPr>
            <a:xfrm>
              <a:off x="4893600" y="4022283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250C8E73-DF10-2C44-B1AD-78CD227DA087}"/>
                </a:ext>
              </a:extLst>
            </p:cNvPr>
            <p:cNvSpPr/>
            <p:nvPr/>
          </p:nvSpPr>
          <p:spPr>
            <a:xfrm>
              <a:off x="5105387" y="4009114"/>
              <a:ext cx="126028" cy="100955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2" name="TextBox 231">
            <a:extLst>
              <a:ext uri="{FF2B5EF4-FFF2-40B4-BE49-F238E27FC236}">
                <a16:creationId xmlns:a16="http://schemas.microsoft.com/office/drawing/2014/main" id="{5B966C09-7306-C34D-AE99-1CF5E826CDC1}"/>
              </a:ext>
            </a:extLst>
          </p:cNvPr>
          <p:cNvSpPr txBox="1"/>
          <p:nvPr/>
        </p:nvSpPr>
        <p:spPr>
          <a:xfrm>
            <a:off x="10622148" y="1696936"/>
            <a:ext cx="967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Portugal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3D2D5376-0E95-3B4E-BB99-429DDE9D8CFB}"/>
              </a:ext>
            </a:extLst>
          </p:cNvPr>
          <p:cNvSpPr txBox="1"/>
          <p:nvPr/>
        </p:nvSpPr>
        <p:spPr>
          <a:xfrm>
            <a:off x="6630647" y="2066269"/>
            <a:ext cx="7793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Lisboa</a:t>
            </a:r>
            <a:endParaRPr lang="en-US" dirty="0"/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B96DBCC6-6DC6-B943-AD03-4DDC680EED7B}"/>
              </a:ext>
            </a:extLst>
          </p:cNvPr>
          <p:cNvSpPr txBox="1"/>
          <p:nvPr/>
        </p:nvSpPr>
        <p:spPr>
          <a:xfrm>
            <a:off x="10622147" y="2078697"/>
            <a:ext cx="818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Centro</a:t>
            </a: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555B0C01-D7E9-4F42-9FE7-0538BE4F10CE}"/>
              </a:ext>
            </a:extLst>
          </p:cNvPr>
          <p:cNvSpPr txBox="1"/>
          <p:nvPr/>
        </p:nvSpPr>
        <p:spPr>
          <a:xfrm>
            <a:off x="6532831" y="4620115"/>
            <a:ext cx="885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Algarve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27AB4DCD-00C8-0243-881F-2074CDFDC974}"/>
              </a:ext>
            </a:extLst>
          </p:cNvPr>
          <p:cNvSpPr txBox="1"/>
          <p:nvPr/>
        </p:nvSpPr>
        <p:spPr>
          <a:xfrm>
            <a:off x="10615223" y="4603512"/>
            <a:ext cx="7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Norte</a:t>
            </a:r>
          </a:p>
        </p:txBody>
      </p: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CA70816D-63BF-7C4B-8691-35074C6A9E43}"/>
              </a:ext>
            </a:extLst>
          </p:cNvPr>
          <p:cNvCxnSpPr>
            <a:cxnSpLocks/>
          </p:cNvCxnSpPr>
          <p:nvPr/>
        </p:nvCxnSpPr>
        <p:spPr>
          <a:xfrm flipH="1">
            <a:off x="5417858" y="7461896"/>
            <a:ext cx="698739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>
            <a:extLst>
              <a:ext uri="{FF2B5EF4-FFF2-40B4-BE49-F238E27FC236}">
                <a16:creationId xmlns:a16="http://schemas.microsoft.com/office/drawing/2014/main" id="{DE56F0B8-43FF-F245-BE6E-9AC966D6F700}"/>
              </a:ext>
            </a:extLst>
          </p:cNvPr>
          <p:cNvCxnSpPr>
            <a:cxnSpLocks/>
          </p:cNvCxnSpPr>
          <p:nvPr/>
        </p:nvCxnSpPr>
        <p:spPr>
          <a:xfrm flipV="1">
            <a:off x="5417858" y="7444643"/>
            <a:ext cx="0" cy="330679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Connector 241">
            <a:extLst>
              <a:ext uri="{FF2B5EF4-FFF2-40B4-BE49-F238E27FC236}">
                <a16:creationId xmlns:a16="http://schemas.microsoft.com/office/drawing/2014/main" id="{C63C4DEB-2A5B-3049-A06B-FB49FF45790A}"/>
              </a:ext>
            </a:extLst>
          </p:cNvPr>
          <p:cNvCxnSpPr>
            <a:cxnSpLocks/>
          </p:cNvCxnSpPr>
          <p:nvPr/>
        </p:nvCxnSpPr>
        <p:spPr>
          <a:xfrm flipH="1">
            <a:off x="5417858" y="7752319"/>
            <a:ext cx="698739" cy="0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Straight Connector 242">
            <a:extLst>
              <a:ext uri="{FF2B5EF4-FFF2-40B4-BE49-F238E27FC236}">
                <a16:creationId xmlns:a16="http://schemas.microsoft.com/office/drawing/2014/main" id="{C9B56211-281C-3F4F-9C28-CD8E8A60DA34}"/>
              </a:ext>
            </a:extLst>
          </p:cNvPr>
          <p:cNvCxnSpPr>
            <a:cxnSpLocks/>
          </p:cNvCxnSpPr>
          <p:nvPr/>
        </p:nvCxnSpPr>
        <p:spPr>
          <a:xfrm flipV="1">
            <a:off x="6116597" y="7461897"/>
            <a:ext cx="1" cy="290422"/>
          </a:xfrm>
          <a:prstGeom prst="line">
            <a:avLst/>
          </a:prstGeom>
          <a:ln w="50800"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7" name="TextBox 246">
            <a:extLst>
              <a:ext uri="{FF2B5EF4-FFF2-40B4-BE49-F238E27FC236}">
                <a16:creationId xmlns:a16="http://schemas.microsoft.com/office/drawing/2014/main" id="{249FBE5B-096F-CC45-92B9-A6AE5FFA5B8D}"/>
              </a:ext>
            </a:extLst>
          </p:cNvPr>
          <p:cNvSpPr txBox="1"/>
          <p:nvPr/>
        </p:nvSpPr>
        <p:spPr>
          <a:xfrm>
            <a:off x="6116597" y="7425317"/>
            <a:ext cx="679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city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A890DD78-87C4-8243-982C-82F932F72AFB}"/>
              </a:ext>
            </a:extLst>
          </p:cNvPr>
          <p:cNvSpPr txBox="1"/>
          <p:nvPr/>
        </p:nvSpPr>
        <p:spPr>
          <a:xfrm>
            <a:off x="8613514" y="7425317"/>
            <a:ext cx="946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region</a:t>
            </a: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58222971-D6AF-EF41-B508-6BF1E8C34BE2}"/>
              </a:ext>
            </a:extLst>
          </p:cNvPr>
          <p:cNvGrpSpPr/>
          <p:nvPr/>
        </p:nvGrpSpPr>
        <p:grpSpPr>
          <a:xfrm>
            <a:off x="7932818" y="7482673"/>
            <a:ext cx="680696" cy="248870"/>
            <a:chOff x="2757578" y="3344174"/>
            <a:chExt cx="3384430" cy="2019959"/>
          </a:xfrm>
        </p:grpSpPr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072EECEC-36A8-0545-A9A9-A6E5AE7D19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7578" y="3344174"/>
              <a:ext cx="3384430" cy="0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0262B11D-8721-F545-862B-F2BBFF456EA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578" y="3344174"/>
              <a:ext cx="0" cy="2019959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E2138D31-EB8C-6C45-BD4F-0D870D1C5B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7578" y="5364133"/>
              <a:ext cx="3384430" cy="0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0AE4FDFA-18C3-4B41-8A9D-1056AD7EA2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2008" y="3344175"/>
              <a:ext cx="0" cy="2019958"/>
            </a:xfrm>
            <a:prstGeom prst="line">
              <a:avLst/>
            </a:prstGeom>
            <a:ln w="508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2" name="Group 261">
            <a:extLst>
              <a:ext uri="{FF2B5EF4-FFF2-40B4-BE49-F238E27FC236}">
                <a16:creationId xmlns:a16="http://schemas.microsoft.com/office/drawing/2014/main" id="{1C037EC0-9011-7249-88EC-37F5DF174DE8}"/>
              </a:ext>
            </a:extLst>
          </p:cNvPr>
          <p:cNvGrpSpPr/>
          <p:nvPr/>
        </p:nvGrpSpPr>
        <p:grpSpPr>
          <a:xfrm>
            <a:off x="10136376" y="7482673"/>
            <a:ext cx="680696" cy="248870"/>
            <a:chOff x="2757578" y="3344174"/>
            <a:chExt cx="3384430" cy="2019959"/>
          </a:xfrm>
        </p:grpSpPr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1D4586AF-336B-004D-909B-2A069934F1E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7578" y="3344174"/>
              <a:ext cx="3384430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1A561027-3C39-6340-A3F1-B03AFE9731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57578" y="3344174"/>
              <a:ext cx="0" cy="2019959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20EE6471-1229-C848-BBA6-F503875826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57578" y="5364133"/>
              <a:ext cx="3384430" cy="0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1038C25-731C-E04E-A1F1-9FBE5E4D5C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42008" y="3344175"/>
              <a:ext cx="0" cy="2019958"/>
            </a:xfrm>
            <a:prstGeom prst="line">
              <a:avLst/>
            </a:prstGeom>
            <a:ln w="508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7" name="TextBox 266">
            <a:extLst>
              <a:ext uri="{FF2B5EF4-FFF2-40B4-BE49-F238E27FC236}">
                <a16:creationId xmlns:a16="http://schemas.microsoft.com/office/drawing/2014/main" id="{7D874287-29C2-F247-AF5C-73DE5D4915D1}"/>
              </a:ext>
            </a:extLst>
          </p:cNvPr>
          <p:cNvSpPr txBox="1"/>
          <p:nvPr/>
        </p:nvSpPr>
        <p:spPr>
          <a:xfrm>
            <a:off x="10817072" y="7382987"/>
            <a:ext cx="1069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country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5FA3B8C6-2A56-C040-87F1-FA47629DD8C8}"/>
              </a:ext>
            </a:extLst>
          </p:cNvPr>
          <p:cNvSpPr txBox="1"/>
          <p:nvPr/>
        </p:nvSpPr>
        <p:spPr>
          <a:xfrm>
            <a:off x="8389477" y="4858112"/>
            <a:ext cx="697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Porto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4F2638FA-8C9E-0640-84DE-46540057E531}"/>
              </a:ext>
            </a:extLst>
          </p:cNvPr>
          <p:cNvSpPr txBox="1"/>
          <p:nvPr/>
        </p:nvSpPr>
        <p:spPr>
          <a:xfrm>
            <a:off x="8389477" y="2682196"/>
            <a:ext cx="1027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Alcobaça</a:t>
            </a:r>
            <a:endParaRPr lang="en-US" dirty="0"/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7BE6BA28-D3A6-3D49-AD41-3AD839A2577F}"/>
              </a:ext>
            </a:extLst>
          </p:cNvPr>
          <p:cNvSpPr txBox="1"/>
          <p:nvPr/>
        </p:nvSpPr>
        <p:spPr>
          <a:xfrm>
            <a:off x="8751413" y="5603531"/>
            <a:ext cx="983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Melgaço</a:t>
            </a:r>
            <a:endParaRPr lang="en-US" dirty="0"/>
          </a:p>
        </p:txBody>
      </p:sp>
      <p:sp>
        <p:nvSpPr>
          <p:cNvPr id="271" name="TextBox 270">
            <a:extLst>
              <a:ext uri="{FF2B5EF4-FFF2-40B4-BE49-F238E27FC236}">
                <a16:creationId xmlns:a16="http://schemas.microsoft.com/office/drawing/2014/main" id="{FE5ADBC1-EB9A-C249-B8F5-E681BD316A22}"/>
              </a:ext>
            </a:extLst>
          </p:cNvPr>
          <p:cNvSpPr txBox="1"/>
          <p:nvPr/>
        </p:nvSpPr>
        <p:spPr>
          <a:xfrm>
            <a:off x="10179080" y="4965043"/>
            <a:ext cx="1191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Guimaraes</a:t>
            </a:r>
          </a:p>
        </p:txBody>
      </p:sp>
      <p:sp>
        <p:nvSpPr>
          <p:cNvPr id="272" name="TextBox 271">
            <a:extLst>
              <a:ext uri="{FF2B5EF4-FFF2-40B4-BE49-F238E27FC236}">
                <a16:creationId xmlns:a16="http://schemas.microsoft.com/office/drawing/2014/main" id="{3F194454-AB1F-DB40-879F-1224ABD9ED4D}"/>
              </a:ext>
            </a:extLst>
          </p:cNvPr>
          <p:cNvSpPr txBox="1"/>
          <p:nvPr/>
        </p:nvSpPr>
        <p:spPr>
          <a:xfrm>
            <a:off x="10106044" y="5976745"/>
            <a:ext cx="711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Braga</a:t>
            </a:r>
          </a:p>
        </p:txBody>
      </p:sp>
      <p:sp>
        <p:nvSpPr>
          <p:cNvPr id="273" name="TextBox 272">
            <a:extLst>
              <a:ext uri="{FF2B5EF4-FFF2-40B4-BE49-F238E27FC236}">
                <a16:creationId xmlns:a16="http://schemas.microsoft.com/office/drawing/2014/main" id="{E225F9F2-D745-D546-923A-7938396B4980}"/>
              </a:ext>
            </a:extLst>
          </p:cNvPr>
          <p:cNvSpPr txBox="1"/>
          <p:nvPr/>
        </p:nvSpPr>
        <p:spPr>
          <a:xfrm>
            <a:off x="8903079" y="3568121"/>
            <a:ext cx="975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Coimbra</a:t>
            </a:r>
          </a:p>
        </p:txBody>
      </p:sp>
      <p:sp>
        <p:nvSpPr>
          <p:cNvPr id="274" name="TextBox 273">
            <a:extLst>
              <a:ext uri="{FF2B5EF4-FFF2-40B4-BE49-F238E27FC236}">
                <a16:creationId xmlns:a16="http://schemas.microsoft.com/office/drawing/2014/main" id="{0B0BD604-C1B6-C24D-AFE6-C3B37B373952}"/>
              </a:ext>
            </a:extLst>
          </p:cNvPr>
          <p:cNvSpPr txBox="1"/>
          <p:nvPr/>
        </p:nvSpPr>
        <p:spPr>
          <a:xfrm>
            <a:off x="10145422" y="2949054"/>
            <a:ext cx="1069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C. Branco</a:t>
            </a:r>
          </a:p>
        </p:txBody>
      </p:sp>
      <p:sp>
        <p:nvSpPr>
          <p:cNvPr id="275" name="TextBox 274">
            <a:extLst>
              <a:ext uri="{FF2B5EF4-FFF2-40B4-BE49-F238E27FC236}">
                <a16:creationId xmlns:a16="http://schemas.microsoft.com/office/drawing/2014/main" id="{83788B5F-86DC-5B44-B172-F5761B03FA93}"/>
              </a:ext>
            </a:extLst>
          </p:cNvPr>
          <p:cNvSpPr txBox="1"/>
          <p:nvPr/>
        </p:nvSpPr>
        <p:spPr>
          <a:xfrm>
            <a:off x="6232978" y="3436774"/>
            <a:ext cx="871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Alverca</a:t>
            </a:r>
            <a:endParaRPr lang="en-US" dirty="0"/>
          </a:p>
        </p:txBody>
      </p:sp>
      <p:sp>
        <p:nvSpPr>
          <p:cNvPr id="276" name="TextBox 275">
            <a:extLst>
              <a:ext uri="{FF2B5EF4-FFF2-40B4-BE49-F238E27FC236}">
                <a16:creationId xmlns:a16="http://schemas.microsoft.com/office/drawing/2014/main" id="{E0CA563A-6630-7B43-AFE2-8BB2D6131B33}"/>
              </a:ext>
            </a:extLst>
          </p:cNvPr>
          <p:cNvSpPr txBox="1"/>
          <p:nvPr/>
        </p:nvSpPr>
        <p:spPr>
          <a:xfrm>
            <a:off x="5100773" y="3436774"/>
            <a:ext cx="857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Cascais</a:t>
            </a: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A2A9B141-58A0-5340-BFDA-94B07D94D377}"/>
              </a:ext>
            </a:extLst>
          </p:cNvPr>
          <p:cNvSpPr txBox="1"/>
          <p:nvPr/>
        </p:nvSpPr>
        <p:spPr>
          <a:xfrm>
            <a:off x="4560251" y="2626439"/>
            <a:ext cx="781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Oeiras</a:t>
            </a:r>
            <a:endParaRPr lang="en-US" dirty="0"/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3957868C-57C9-1840-9E54-2C55557C4F1F}"/>
              </a:ext>
            </a:extLst>
          </p:cNvPr>
          <p:cNvSpPr txBox="1"/>
          <p:nvPr/>
        </p:nvSpPr>
        <p:spPr>
          <a:xfrm>
            <a:off x="6228905" y="2403068"/>
            <a:ext cx="808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Loures</a:t>
            </a:r>
            <a:endParaRPr lang="en-US" dirty="0"/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CB9609DD-C905-E846-919F-5145310285E3}"/>
              </a:ext>
            </a:extLst>
          </p:cNvPr>
          <p:cNvSpPr txBox="1"/>
          <p:nvPr/>
        </p:nvSpPr>
        <p:spPr>
          <a:xfrm>
            <a:off x="4834089" y="5418865"/>
            <a:ext cx="593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Faro</a:t>
            </a:r>
          </a:p>
        </p:txBody>
      </p:sp>
      <p:sp>
        <p:nvSpPr>
          <p:cNvPr id="280" name="TextBox 279">
            <a:extLst>
              <a:ext uri="{FF2B5EF4-FFF2-40B4-BE49-F238E27FC236}">
                <a16:creationId xmlns:a16="http://schemas.microsoft.com/office/drawing/2014/main" id="{E1DC9957-3D70-B941-964A-C2E366FD5575}"/>
              </a:ext>
            </a:extLst>
          </p:cNvPr>
          <p:cNvSpPr txBox="1"/>
          <p:nvPr/>
        </p:nvSpPr>
        <p:spPr>
          <a:xfrm>
            <a:off x="5767227" y="5838250"/>
            <a:ext cx="7923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Sagres</a:t>
            </a:r>
            <a:endParaRPr lang="en-US" dirty="0"/>
          </a:p>
        </p:txBody>
      </p:sp>
      <p:sp>
        <p:nvSpPr>
          <p:cNvPr id="281" name="TextBox 280">
            <a:extLst>
              <a:ext uri="{FF2B5EF4-FFF2-40B4-BE49-F238E27FC236}">
                <a16:creationId xmlns:a16="http://schemas.microsoft.com/office/drawing/2014/main" id="{ED3A3DF2-ED2F-2849-A9CD-D3652AC05A21}"/>
              </a:ext>
            </a:extLst>
          </p:cNvPr>
          <p:cNvSpPr txBox="1"/>
          <p:nvPr/>
        </p:nvSpPr>
        <p:spPr>
          <a:xfrm>
            <a:off x="6618181" y="5254497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Olhão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130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3451708" y="1009600"/>
            <a:ext cx="7684705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Linear Mixed-effects models</a:t>
            </a:r>
            <a:endParaRPr lang="en-US" sz="524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468162-6493-0F45-85D4-0FCF949942D6}"/>
              </a:ext>
            </a:extLst>
          </p:cNvPr>
          <p:cNvSpPr txBox="1"/>
          <p:nvPr/>
        </p:nvSpPr>
        <p:spPr>
          <a:xfrm>
            <a:off x="7578588" y="4186476"/>
            <a:ext cx="6014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Beyond the random intercept, we can add </a:t>
            </a:r>
            <a:r>
              <a:rPr lang="en-US" sz="2400" dirty="0">
                <a:solidFill>
                  <a:srgbClr val="00B0F0"/>
                </a:solidFill>
              </a:rPr>
              <a:t>random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slopes</a:t>
            </a:r>
            <a:r>
              <a:rPr lang="en-US" sz="2400" dirty="0"/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CDA58F8-53B9-5748-AAE0-C530C351BEE4}"/>
              </a:ext>
            </a:extLst>
          </p:cNvPr>
          <p:cNvCxnSpPr/>
          <p:nvPr/>
        </p:nvCxnSpPr>
        <p:spPr>
          <a:xfrm>
            <a:off x="2743200" y="5986732"/>
            <a:ext cx="4140679" cy="0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3A86F135-320A-9E4C-BA8C-AFD284647123}"/>
              </a:ext>
            </a:extLst>
          </p:cNvPr>
          <p:cNvCxnSpPr>
            <a:cxnSpLocks/>
          </p:cNvCxnSpPr>
          <p:nvPr/>
        </p:nvCxnSpPr>
        <p:spPr>
          <a:xfrm flipV="1">
            <a:off x="2743200" y="2675999"/>
            <a:ext cx="0" cy="3310734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5178DAF0-897B-794E-A70A-CBE351FC976C}"/>
              </a:ext>
            </a:extLst>
          </p:cNvPr>
          <p:cNvSpPr/>
          <p:nvPr/>
        </p:nvSpPr>
        <p:spPr>
          <a:xfrm>
            <a:off x="3403387" y="534602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5CD86CC6-CE8B-F54C-824E-549BABBA82CB}"/>
              </a:ext>
            </a:extLst>
          </p:cNvPr>
          <p:cNvSpPr/>
          <p:nvPr/>
        </p:nvSpPr>
        <p:spPr>
          <a:xfrm>
            <a:off x="3596824" y="5294264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Oval 134">
            <a:extLst>
              <a:ext uri="{FF2B5EF4-FFF2-40B4-BE49-F238E27FC236}">
                <a16:creationId xmlns:a16="http://schemas.microsoft.com/office/drawing/2014/main" id="{C0D78D43-F02D-DC4D-882B-F157FFDF65AF}"/>
              </a:ext>
            </a:extLst>
          </p:cNvPr>
          <p:cNvSpPr/>
          <p:nvPr/>
        </p:nvSpPr>
        <p:spPr>
          <a:xfrm>
            <a:off x="3781513" y="528306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1D799C84-FFA8-FC47-A4F2-2D572F1585BA}"/>
              </a:ext>
            </a:extLst>
          </p:cNvPr>
          <p:cNvSpPr/>
          <p:nvPr/>
        </p:nvSpPr>
        <p:spPr>
          <a:xfrm>
            <a:off x="4026794" y="3108202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C3891765-5F9C-FA48-AFFE-5A66400D50D8}"/>
              </a:ext>
            </a:extLst>
          </p:cNvPr>
          <p:cNvSpPr/>
          <p:nvPr/>
        </p:nvSpPr>
        <p:spPr>
          <a:xfrm>
            <a:off x="4262321" y="3004685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0A805C5C-7E91-0A42-91E1-48E8C7804ACA}"/>
              </a:ext>
            </a:extLst>
          </p:cNvPr>
          <p:cNvSpPr/>
          <p:nvPr/>
        </p:nvSpPr>
        <p:spPr>
          <a:xfrm>
            <a:off x="4497848" y="295292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Oval 138">
            <a:extLst>
              <a:ext uri="{FF2B5EF4-FFF2-40B4-BE49-F238E27FC236}">
                <a16:creationId xmlns:a16="http://schemas.microsoft.com/office/drawing/2014/main" id="{4FE83265-6701-1F4E-8BC6-21D4ECD565D3}"/>
              </a:ext>
            </a:extLst>
          </p:cNvPr>
          <p:cNvSpPr/>
          <p:nvPr/>
        </p:nvSpPr>
        <p:spPr>
          <a:xfrm>
            <a:off x="4091709" y="433860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93B067B-81F2-B14D-9FF8-4D2045584CC1}"/>
              </a:ext>
            </a:extLst>
          </p:cNvPr>
          <p:cNvSpPr/>
          <p:nvPr/>
        </p:nvSpPr>
        <p:spPr>
          <a:xfrm>
            <a:off x="4306761" y="4273291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Oval 140">
            <a:extLst>
              <a:ext uri="{FF2B5EF4-FFF2-40B4-BE49-F238E27FC236}">
                <a16:creationId xmlns:a16="http://schemas.microsoft.com/office/drawing/2014/main" id="{B454CE30-B3F9-6B44-BD9E-3EB06D0AD8E1}"/>
              </a:ext>
            </a:extLst>
          </p:cNvPr>
          <p:cNvSpPr/>
          <p:nvPr/>
        </p:nvSpPr>
        <p:spPr>
          <a:xfrm>
            <a:off x="4476239" y="4026819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Oval 141">
            <a:extLst>
              <a:ext uri="{FF2B5EF4-FFF2-40B4-BE49-F238E27FC236}">
                <a16:creationId xmlns:a16="http://schemas.microsoft.com/office/drawing/2014/main" id="{70B0D834-1E7F-BF45-BEF2-BF301352695D}"/>
              </a:ext>
            </a:extLst>
          </p:cNvPr>
          <p:cNvSpPr/>
          <p:nvPr/>
        </p:nvSpPr>
        <p:spPr>
          <a:xfrm>
            <a:off x="5195478" y="4997528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Oval 142">
            <a:extLst>
              <a:ext uri="{FF2B5EF4-FFF2-40B4-BE49-F238E27FC236}">
                <a16:creationId xmlns:a16="http://schemas.microsoft.com/office/drawing/2014/main" id="{D2F8457F-3FD6-5A4C-8318-D85C3E60C558}"/>
              </a:ext>
            </a:extLst>
          </p:cNvPr>
          <p:cNvSpPr/>
          <p:nvPr/>
        </p:nvSpPr>
        <p:spPr>
          <a:xfrm>
            <a:off x="5364350" y="4756732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Oval 143">
            <a:extLst>
              <a:ext uri="{FF2B5EF4-FFF2-40B4-BE49-F238E27FC236}">
                <a16:creationId xmlns:a16="http://schemas.microsoft.com/office/drawing/2014/main" id="{E120FCCB-2C0B-F34E-8764-EA98029198A6}"/>
              </a:ext>
            </a:extLst>
          </p:cNvPr>
          <p:cNvSpPr/>
          <p:nvPr/>
        </p:nvSpPr>
        <p:spPr>
          <a:xfrm>
            <a:off x="5580008" y="4685744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009EE9AC-43EB-6147-B0FD-E2EAB7556B70}"/>
              </a:ext>
            </a:extLst>
          </p:cNvPr>
          <p:cNvSpPr/>
          <p:nvPr/>
        </p:nvSpPr>
        <p:spPr>
          <a:xfrm>
            <a:off x="5666272" y="445818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ABAAE54F-9250-A242-B226-C44CA3553181}"/>
              </a:ext>
            </a:extLst>
          </p:cNvPr>
          <p:cNvSpPr/>
          <p:nvPr/>
        </p:nvSpPr>
        <p:spPr>
          <a:xfrm>
            <a:off x="5972607" y="381513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8A16A6FC-A17B-0946-ACB0-4A5B19026512}"/>
              </a:ext>
            </a:extLst>
          </p:cNvPr>
          <p:cNvSpPr/>
          <p:nvPr/>
        </p:nvSpPr>
        <p:spPr>
          <a:xfrm>
            <a:off x="6178944" y="378220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94A7D90E-9182-094F-B311-313742CE0DC0}"/>
              </a:ext>
            </a:extLst>
          </p:cNvPr>
          <p:cNvSpPr/>
          <p:nvPr/>
        </p:nvSpPr>
        <p:spPr>
          <a:xfrm>
            <a:off x="6421955" y="3699437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254340F1-4298-AD48-81E4-5FE021610AA8}"/>
              </a:ext>
            </a:extLst>
          </p:cNvPr>
          <p:cNvSpPr/>
          <p:nvPr/>
        </p:nvSpPr>
        <p:spPr>
          <a:xfrm>
            <a:off x="4974706" y="3481315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8001DD38-5644-3845-B10C-24D683BB320C}"/>
              </a:ext>
            </a:extLst>
          </p:cNvPr>
          <p:cNvSpPr/>
          <p:nvPr/>
        </p:nvSpPr>
        <p:spPr>
          <a:xfrm>
            <a:off x="5181043" y="335508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DBDB06C0-DB6D-2B45-95CE-7576624428EE}"/>
              </a:ext>
            </a:extLst>
          </p:cNvPr>
          <p:cNvSpPr/>
          <p:nvPr/>
        </p:nvSpPr>
        <p:spPr>
          <a:xfrm>
            <a:off x="5361153" y="3156668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8C005FBA-F4A1-2F4B-817C-C2137D9413EF}"/>
              </a:ext>
            </a:extLst>
          </p:cNvPr>
          <p:cNvSpPr/>
          <p:nvPr/>
        </p:nvSpPr>
        <p:spPr>
          <a:xfrm>
            <a:off x="4331418" y="4832242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Oval 152">
            <a:extLst>
              <a:ext uri="{FF2B5EF4-FFF2-40B4-BE49-F238E27FC236}">
                <a16:creationId xmlns:a16="http://schemas.microsoft.com/office/drawing/2014/main" id="{29283DE5-CBA7-BD48-A269-4137952D9382}"/>
              </a:ext>
            </a:extLst>
          </p:cNvPr>
          <p:cNvSpPr/>
          <p:nvPr/>
        </p:nvSpPr>
        <p:spPr>
          <a:xfrm>
            <a:off x="4537755" y="4706010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Oval 153">
            <a:extLst>
              <a:ext uri="{FF2B5EF4-FFF2-40B4-BE49-F238E27FC236}">
                <a16:creationId xmlns:a16="http://schemas.microsoft.com/office/drawing/2014/main" id="{25503DAD-63C4-5B4A-B3C8-8834987F1037}"/>
              </a:ext>
            </a:extLst>
          </p:cNvPr>
          <p:cNvSpPr/>
          <p:nvPr/>
        </p:nvSpPr>
        <p:spPr>
          <a:xfrm>
            <a:off x="4717865" y="4507595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Oval 154">
            <a:extLst>
              <a:ext uri="{FF2B5EF4-FFF2-40B4-BE49-F238E27FC236}">
                <a16:creationId xmlns:a16="http://schemas.microsoft.com/office/drawing/2014/main" id="{65A94DF0-7B22-8841-AB7B-E186C169ECC7}"/>
              </a:ext>
            </a:extLst>
          </p:cNvPr>
          <p:cNvSpPr/>
          <p:nvPr/>
        </p:nvSpPr>
        <p:spPr>
          <a:xfrm>
            <a:off x="3446470" y="4413613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Oval 155">
            <a:extLst>
              <a:ext uri="{FF2B5EF4-FFF2-40B4-BE49-F238E27FC236}">
                <a16:creationId xmlns:a16="http://schemas.microsoft.com/office/drawing/2014/main" id="{13CC4F09-14B5-154A-B4B9-9E90FA58B745}"/>
              </a:ext>
            </a:extLst>
          </p:cNvPr>
          <p:cNvSpPr/>
          <p:nvPr/>
        </p:nvSpPr>
        <p:spPr>
          <a:xfrm>
            <a:off x="3652807" y="4287381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Oval 156">
            <a:extLst>
              <a:ext uri="{FF2B5EF4-FFF2-40B4-BE49-F238E27FC236}">
                <a16:creationId xmlns:a16="http://schemas.microsoft.com/office/drawing/2014/main" id="{E6656AD7-EBEB-FF4C-B263-BCF0A8DE291D}"/>
              </a:ext>
            </a:extLst>
          </p:cNvPr>
          <p:cNvSpPr/>
          <p:nvPr/>
        </p:nvSpPr>
        <p:spPr>
          <a:xfrm>
            <a:off x="3832917" y="4088966"/>
            <a:ext cx="86264" cy="1035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B3D065B0-A3C3-DF4D-B914-ADBF98F41557}"/>
              </a:ext>
            </a:extLst>
          </p:cNvPr>
          <p:cNvCxnSpPr/>
          <p:nvPr/>
        </p:nvCxnSpPr>
        <p:spPr>
          <a:xfrm flipV="1">
            <a:off x="3151414" y="2988129"/>
            <a:ext cx="3167743" cy="2424089"/>
          </a:xfrm>
          <a:prstGeom prst="line">
            <a:avLst/>
          </a:prstGeom>
          <a:ln w="508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TextBox 158">
            <a:extLst>
              <a:ext uri="{FF2B5EF4-FFF2-40B4-BE49-F238E27FC236}">
                <a16:creationId xmlns:a16="http://schemas.microsoft.com/office/drawing/2014/main" id="{91617BD6-BC58-C749-B73D-64BD6DCB2617}"/>
              </a:ext>
            </a:extLst>
          </p:cNvPr>
          <p:cNvSpPr txBox="1"/>
          <p:nvPr/>
        </p:nvSpPr>
        <p:spPr>
          <a:xfrm>
            <a:off x="6599827" y="6049090"/>
            <a:ext cx="3626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x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4AEEEEA0-5EFA-974F-8588-256211327203}"/>
              </a:ext>
            </a:extLst>
          </p:cNvPr>
          <p:cNvSpPr txBox="1"/>
          <p:nvPr/>
        </p:nvSpPr>
        <p:spPr>
          <a:xfrm>
            <a:off x="2296389" y="2491333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17CF6620-4918-6C46-A72C-BDA0934DCACA}"/>
              </a:ext>
            </a:extLst>
          </p:cNvPr>
          <p:cNvCxnSpPr/>
          <p:nvPr/>
        </p:nvCxnSpPr>
        <p:spPr>
          <a:xfrm flipV="1">
            <a:off x="3695249" y="2669235"/>
            <a:ext cx="1279457" cy="8710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Connector 162">
            <a:extLst>
              <a:ext uri="{FF2B5EF4-FFF2-40B4-BE49-F238E27FC236}">
                <a16:creationId xmlns:a16="http://schemas.microsoft.com/office/drawing/2014/main" id="{16321244-9FB6-9441-903F-683DD8FD2B3D}"/>
              </a:ext>
            </a:extLst>
          </p:cNvPr>
          <p:cNvCxnSpPr>
            <a:cxnSpLocks/>
          </p:cNvCxnSpPr>
          <p:nvPr/>
        </p:nvCxnSpPr>
        <p:spPr>
          <a:xfrm flipV="1">
            <a:off x="4892255" y="4353968"/>
            <a:ext cx="1204230" cy="9414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2C1BAA74-A728-3A48-9F78-F8EADCA707C7}"/>
              </a:ext>
            </a:extLst>
          </p:cNvPr>
          <p:cNvCxnSpPr>
            <a:cxnSpLocks/>
          </p:cNvCxnSpPr>
          <p:nvPr/>
        </p:nvCxnSpPr>
        <p:spPr>
          <a:xfrm flipH="1">
            <a:off x="4252030" y="3172538"/>
            <a:ext cx="10291" cy="1389162"/>
          </a:xfrm>
          <a:prstGeom prst="straightConnector1">
            <a:avLst/>
          </a:prstGeom>
          <a:ln w="508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322010C3-A1F1-2748-AA7F-A61D1F188B39}"/>
              </a:ext>
            </a:extLst>
          </p:cNvPr>
          <p:cNvCxnSpPr>
            <a:cxnSpLocks/>
          </p:cNvCxnSpPr>
          <p:nvPr/>
        </p:nvCxnSpPr>
        <p:spPr>
          <a:xfrm>
            <a:off x="5744424" y="3540291"/>
            <a:ext cx="0" cy="1076691"/>
          </a:xfrm>
          <a:prstGeom prst="straightConnector1">
            <a:avLst/>
          </a:prstGeom>
          <a:ln w="50800">
            <a:solidFill>
              <a:srgbClr val="00B0F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FFF93FD2-4FF3-484B-9E87-C16A7A75EA16}"/>
              </a:ext>
            </a:extLst>
          </p:cNvPr>
          <p:cNvSpPr txBox="1"/>
          <p:nvPr/>
        </p:nvSpPr>
        <p:spPr>
          <a:xfrm>
            <a:off x="8888122" y="2158535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fixed effects</a:t>
            </a:r>
          </a:p>
        </p:txBody>
      </p:sp>
      <p:sp>
        <p:nvSpPr>
          <p:cNvPr id="174" name="Left Brace 173">
            <a:extLst>
              <a:ext uri="{FF2B5EF4-FFF2-40B4-BE49-F238E27FC236}">
                <a16:creationId xmlns:a16="http://schemas.microsoft.com/office/drawing/2014/main" id="{5CA88CEA-EE01-3B4C-B902-15FF5CD27595}"/>
              </a:ext>
            </a:extLst>
          </p:cNvPr>
          <p:cNvSpPr/>
          <p:nvPr/>
        </p:nvSpPr>
        <p:spPr>
          <a:xfrm rot="5400000">
            <a:off x="9430915" y="2312927"/>
            <a:ext cx="261257" cy="9700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ECE9EFD-EE05-8840-A5CA-FD14820E8BF2}"/>
              </a:ext>
            </a:extLst>
          </p:cNvPr>
          <p:cNvCxnSpPr>
            <a:cxnSpLocks/>
          </p:cNvCxnSpPr>
          <p:nvPr/>
        </p:nvCxnSpPr>
        <p:spPr>
          <a:xfrm flipV="1">
            <a:off x="5928380" y="3521889"/>
            <a:ext cx="656068" cy="523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A5D7B8C-E193-9543-9963-89451C67F101}"/>
              </a:ext>
            </a:extLst>
          </p:cNvPr>
          <p:cNvCxnSpPr>
            <a:cxnSpLocks/>
          </p:cNvCxnSpPr>
          <p:nvPr/>
        </p:nvCxnSpPr>
        <p:spPr>
          <a:xfrm flipV="1">
            <a:off x="4252030" y="4477162"/>
            <a:ext cx="656068" cy="523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EFA5F83-1D4D-CD40-9F2D-7378FE35127D}"/>
              </a:ext>
            </a:extLst>
          </p:cNvPr>
          <p:cNvCxnSpPr>
            <a:cxnSpLocks/>
          </p:cNvCxnSpPr>
          <p:nvPr/>
        </p:nvCxnSpPr>
        <p:spPr>
          <a:xfrm flipV="1">
            <a:off x="3357168" y="4068325"/>
            <a:ext cx="656068" cy="523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A7F80FB8-7B83-1448-980C-D9E20EDEB978}"/>
              </a:ext>
            </a:extLst>
          </p:cNvPr>
          <p:cNvCxnSpPr>
            <a:cxnSpLocks/>
          </p:cNvCxnSpPr>
          <p:nvPr/>
        </p:nvCxnSpPr>
        <p:spPr>
          <a:xfrm flipV="1">
            <a:off x="3969458" y="4029975"/>
            <a:ext cx="656068" cy="523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E5D7767-C966-CB41-9F34-9E4094475A3E}"/>
              </a:ext>
            </a:extLst>
          </p:cNvPr>
          <p:cNvCxnSpPr>
            <a:cxnSpLocks/>
          </p:cNvCxnSpPr>
          <p:nvPr/>
        </p:nvCxnSpPr>
        <p:spPr>
          <a:xfrm flipV="1">
            <a:off x="3341025" y="5072881"/>
            <a:ext cx="656068" cy="523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69C0683B-A9D3-BA42-92F2-C664ACB5A9DF}"/>
              </a:ext>
            </a:extLst>
          </p:cNvPr>
          <p:cNvCxnSpPr>
            <a:cxnSpLocks/>
          </p:cNvCxnSpPr>
          <p:nvPr/>
        </p:nvCxnSpPr>
        <p:spPr>
          <a:xfrm flipV="1">
            <a:off x="5942387" y="3719285"/>
            <a:ext cx="642061" cy="17953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5B96750E-FEFC-9D4B-8964-469652FFFFF3}"/>
              </a:ext>
            </a:extLst>
          </p:cNvPr>
          <p:cNvCxnSpPr>
            <a:cxnSpLocks/>
          </p:cNvCxnSpPr>
          <p:nvPr/>
        </p:nvCxnSpPr>
        <p:spPr>
          <a:xfrm flipV="1">
            <a:off x="3245053" y="5356835"/>
            <a:ext cx="695904" cy="55383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3FA50185-2148-0640-AAED-485C359CCD0C}"/>
              </a:ext>
            </a:extLst>
          </p:cNvPr>
          <p:cNvCxnSpPr>
            <a:cxnSpLocks/>
          </p:cNvCxnSpPr>
          <p:nvPr/>
        </p:nvCxnSpPr>
        <p:spPr>
          <a:xfrm flipV="1">
            <a:off x="3639956" y="2889124"/>
            <a:ext cx="1289379" cy="398398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59C3B837-E63A-7D46-8A0C-CAFCE2887122}"/>
              </a:ext>
            </a:extLst>
          </p:cNvPr>
          <p:cNvSpPr/>
          <p:nvPr/>
        </p:nvSpPr>
        <p:spPr>
          <a:xfrm>
            <a:off x="12061268" y="2242297"/>
            <a:ext cx="1173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random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slope</a:t>
            </a:r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2B5B1779-1515-F545-B753-150268C42351}"/>
              </a:ext>
            </a:extLst>
          </p:cNvPr>
          <p:cNvSpPr/>
          <p:nvPr/>
        </p:nvSpPr>
        <p:spPr>
          <a:xfrm>
            <a:off x="10857704" y="2243342"/>
            <a:ext cx="1173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random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intercept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9BAA1A-7C18-2F42-AEAB-00DBE1DB5E2B}"/>
              </a:ext>
            </a:extLst>
          </p:cNvPr>
          <p:cNvSpPr/>
          <p:nvPr/>
        </p:nvSpPr>
        <p:spPr>
          <a:xfrm>
            <a:off x="3566578" y="6497678"/>
            <a:ext cx="73152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Because we directly estimated the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fixed effects</a:t>
            </a:r>
            <a:r>
              <a:rPr lang="en-US" dirty="0"/>
              <a:t>, including the fixed effect intercept, </a:t>
            </a:r>
            <a:r>
              <a:rPr lang="en-US" dirty="0">
                <a:solidFill>
                  <a:srgbClr val="00B0F0"/>
                </a:solidFill>
              </a:rPr>
              <a:t>random effect </a:t>
            </a:r>
            <a:r>
              <a:rPr lang="en-US" dirty="0"/>
              <a:t>complements are modeled as deviations from the fixed effect, so they have mean </a:t>
            </a:r>
            <a:r>
              <a:rPr lang="en-US" b="1" dirty="0"/>
              <a:t>zero</a:t>
            </a:r>
            <a:r>
              <a:rPr lang="en-US" dirty="0"/>
              <a:t>. The random effects are just deviations around the value in , which is the mean. So what is left to estimate is the variance…  </a:t>
            </a:r>
            <a:r>
              <a:rPr lang="en-US" b="1" dirty="0"/>
              <a:t>G</a:t>
            </a:r>
            <a:r>
              <a:rPr lang="en-US" dirty="0"/>
              <a:t> is the variance-covariance matrix of the random effects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4542EC2-C965-A741-BD21-CB39DB4CEB52}"/>
                  </a:ext>
                </a:extLst>
              </p:cNvPr>
              <p:cNvSpPr/>
              <p:nvPr/>
            </p:nvSpPr>
            <p:spPr>
              <a:xfrm>
                <a:off x="11384678" y="7390231"/>
                <a:ext cx="225513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3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pt-PT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32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pt-PT" sz="32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32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PT" sz="3200" b="0" i="1" smtClean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a:rPr lang="pt-PT" sz="32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PT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4542EC2-C965-A741-BD21-CB39DB4CEB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678" y="7390231"/>
                <a:ext cx="2255139" cy="584775"/>
              </a:xfrm>
              <a:prstGeom prst="rect">
                <a:avLst/>
              </a:prstGeom>
              <a:blipFill>
                <a:blip r:embed="rId3"/>
                <a:stretch>
                  <a:fillRect r="-3352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CD3F93-78CA-1447-90A5-DFB3C8D3E94E}"/>
                  </a:ext>
                </a:extLst>
              </p:cNvPr>
              <p:cNvSpPr/>
              <p:nvPr/>
            </p:nvSpPr>
            <p:spPr>
              <a:xfrm>
                <a:off x="11074812" y="5074777"/>
                <a:ext cx="3095335" cy="1465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3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pt-PT" sz="3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PT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3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32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32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pt-PT" sz="32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32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32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pt-PT" sz="32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PT" sz="3200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PT" sz="3200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PT" sz="32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32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pt-PT" sz="32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pt-PT" sz="32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32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32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pt-PT" sz="32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PT" sz="32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23CD3F93-78CA-1447-90A5-DFB3C8D3E9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74812" y="5074777"/>
                <a:ext cx="3095335" cy="1465786"/>
              </a:xfrm>
              <a:prstGeom prst="rect">
                <a:avLst/>
              </a:prstGeom>
              <a:blipFill>
                <a:blip r:embed="rId4"/>
                <a:stretch>
                  <a:fillRect b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F483DD5E-7880-FE4A-994B-AC43542A8BE1}"/>
              </a:ext>
            </a:extLst>
          </p:cNvPr>
          <p:cNvSpPr txBox="1"/>
          <p:nvPr/>
        </p:nvSpPr>
        <p:spPr>
          <a:xfrm>
            <a:off x="11749177" y="6666161"/>
            <a:ext cx="243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 groups of observations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07590B1-E6D5-524C-9C56-8A0246E7C573}"/>
                  </a:ext>
                </a:extLst>
              </p:cNvPr>
              <p:cNvSpPr txBox="1"/>
              <p:nvPr/>
            </p:nvSpPr>
            <p:spPr>
              <a:xfrm>
                <a:off x="7565223" y="2976455"/>
                <a:ext cx="6901569" cy="532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3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P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3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sz="3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P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pt-P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PT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pt-PT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pt-P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P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pt-P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PT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pt-PT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pt-P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P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pt-P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P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t-P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407590B1-E6D5-524C-9C56-8A0246E7C5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223" y="2976455"/>
                <a:ext cx="6901569" cy="532005"/>
              </a:xfrm>
              <a:prstGeom prst="rect">
                <a:avLst/>
              </a:prstGeom>
              <a:blipFill>
                <a:blip r:embed="rId5"/>
                <a:stretch>
                  <a:fillRect l="-919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797C415B-71F0-8840-807D-A919814F680E}"/>
              </a:ext>
            </a:extLst>
          </p:cNvPr>
          <p:cNvSpPr txBox="1"/>
          <p:nvPr/>
        </p:nvSpPr>
        <p:spPr>
          <a:xfrm>
            <a:off x="8152984" y="3823406"/>
            <a:ext cx="585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observation </a:t>
            </a:r>
            <a:r>
              <a:rPr lang="en-US" dirty="0" err="1"/>
              <a:t>i</a:t>
            </a:r>
            <a:r>
              <a:rPr lang="en-US" dirty="0"/>
              <a:t>, it included in group of observations j </a:t>
            </a:r>
          </a:p>
        </p:txBody>
      </p:sp>
    </p:spTree>
    <p:extLst>
      <p:ext uri="{BB962C8B-B14F-4D97-AF65-F5344CB8AC3E}">
        <p14:creationId xmlns:p14="http://schemas.microsoft.com/office/powerpoint/2010/main" val="224933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>
            <a:extLst>
              <a:ext uri="{FF2B5EF4-FFF2-40B4-BE49-F238E27FC236}">
                <a16:creationId xmlns:a16="http://schemas.microsoft.com/office/drawing/2014/main" id="{2E68B177-DB68-CF45-AD23-2BAD908B1D60}"/>
              </a:ext>
            </a:extLst>
          </p:cNvPr>
          <p:cNvSpPr/>
          <p:nvPr/>
        </p:nvSpPr>
        <p:spPr>
          <a:xfrm>
            <a:off x="3451708" y="1688913"/>
            <a:ext cx="7684705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6561"/>
              </a:lnSpc>
              <a:buNone/>
            </a:pPr>
            <a:r>
              <a:rPr lang="en-US" sz="3200" b="1" i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Theory</a:t>
            </a:r>
            <a:endParaRPr lang="en-US" sz="5249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137405-3C28-214C-95C1-C0E8B75F4A90}"/>
                  </a:ext>
                </a:extLst>
              </p:cNvPr>
              <p:cNvSpPr txBox="1"/>
              <p:nvPr/>
            </p:nvSpPr>
            <p:spPr>
              <a:xfrm>
                <a:off x="5264690" y="3895828"/>
                <a:ext cx="498200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32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P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PT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𝑿</m:t>
                      </m:r>
                      <m:r>
                        <a:rPr lang="pt-PT" sz="3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</m:t>
                      </m:r>
                      <m:r>
                        <a:rPr lang="pt-PT" sz="3200" b="1" i="1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pt-PT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 </m:t>
                      </m:r>
                      <m:r>
                        <a:rPr lang="pt-PT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𝒁</m:t>
                      </m:r>
                      <m:r>
                        <a:rPr lang="pt-PT" sz="32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</m:t>
                      </m:r>
                      <m:r>
                        <a:rPr lang="pt-PT" sz="3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𝒖</m:t>
                      </m:r>
                      <m:r>
                        <a:rPr lang="pt-PT" sz="3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+   </m:t>
                      </m:r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F137405-3C28-214C-95C1-C0E8B75F4A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4690" y="3895828"/>
                <a:ext cx="4982005" cy="492443"/>
              </a:xfrm>
              <a:prstGeom prst="rect">
                <a:avLst/>
              </a:prstGeom>
              <a:blipFill>
                <a:blip r:embed="rId3"/>
                <a:stretch>
                  <a:fillRect t="-7500" b="-3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F388796E-E6E7-3E4A-8415-DD7D50D1F61E}"/>
              </a:ext>
            </a:extLst>
          </p:cNvPr>
          <p:cNvSpPr txBox="1"/>
          <p:nvPr/>
        </p:nvSpPr>
        <p:spPr>
          <a:xfrm>
            <a:off x="597247" y="6435978"/>
            <a:ext cx="135570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Imagine 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</a:rPr>
              <a:t>100 patients (groups of observations)</a:t>
            </a:r>
            <a:r>
              <a:rPr lang="en-US" sz="2400" dirty="0"/>
              <a:t>, with </a:t>
            </a:r>
            <a:r>
              <a:rPr lang="en-US" sz="2400" b="1" dirty="0"/>
              <a:t>3 observations </a:t>
            </a:r>
            <a:r>
              <a:rPr lang="en-US" sz="2400" dirty="0"/>
              <a:t>each for Systolic Blood Pressure (</a:t>
            </a:r>
            <a:r>
              <a:rPr lang="en-US" sz="2400" b="1" dirty="0"/>
              <a:t>y</a:t>
            </a:r>
            <a:r>
              <a:rPr lang="en-US" sz="2400" dirty="0"/>
              <a:t>) and </a:t>
            </a:r>
          </a:p>
          <a:p>
            <a:pPr algn="ctr"/>
            <a:r>
              <a:rPr lang="en-US" sz="2400" dirty="0"/>
              <a:t>it progresses with time (</a:t>
            </a:r>
            <a:r>
              <a:rPr lang="en-US" sz="2400" b="1" dirty="0"/>
              <a:t>X</a:t>
            </a:r>
            <a:r>
              <a:rPr lang="en-US" sz="2400" b="1" baseline="-25000" dirty="0"/>
              <a:t>1</a:t>
            </a:r>
            <a:r>
              <a:rPr lang="en-US" sz="2400" dirty="0"/>
              <a:t>) and Gender(</a:t>
            </a:r>
            <a:r>
              <a:rPr lang="en-US" sz="2400" b="1" dirty="0"/>
              <a:t>X</a:t>
            </a:r>
            <a:r>
              <a:rPr lang="en-US" sz="2400" b="1" baseline="-25000" dirty="0"/>
              <a:t>2</a:t>
            </a:r>
            <a:r>
              <a:rPr lang="en-US" sz="240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CC0F7C-3414-F547-A943-FCDB2E6C872A}"/>
                  </a:ext>
                </a:extLst>
              </p:cNvPr>
              <p:cNvSpPr txBox="1"/>
              <p:nvPr/>
            </p:nvSpPr>
            <p:spPr>
              <a:xfrm>
                <a:off x="5850293" y="2992039"/>
                <a:ext cx="7798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PT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x p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CC0F7C-3414-F547-A943-FCDB2E6C87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0293" y="2992039"/>
                <a:ext cx="779829" cy="430887"/>
              </a:xfrm>
              <a:prstGeom prst="rect">
                <a:avLst/>
              </a:prstGeom>
              <a:blipFill>
                <a:blip r:embed="rId4"/>
                <a:stretch>
                  <a:fillRect l="-16129" t="-22857" r="-25806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85FB6F-55C5-BC45-B755-08309C892684}"/>
                  </a:ext>
                </a:extLst>
              </p:cNvPr>
              <p:cNvSpPr txBox="1"/>
              <p:nvPr/>
            </p:nvSpPr>
            <p:spPr>
              <a:xfrm>
                <a:off x="6424849" y="4473894"/>
                <a:ext cx="70647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PT" sz="28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x 1</a:t>
                </a:r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585FB6F-55C5-BC45-B755-08309C8926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4849" y="4473894"/>
                <a:ext cx="706475" cy="430887"/>
              </a:xfrm>
              <a:prstGeom prst="rect">
                <a:avLst/>
              </a:prstGeom>
              <a:blipFill>
                <a:blip r:embed="rId5"/>
                <a:stretch>
                  <a:fillRect l="-15789" t="-22857" r="-28070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4BEF2F-2453-6743-8005-2E1FF46A30EB}"/>
                  </a:ext>
                </a:extLst>
              </p:cNvPr>
              <p:cNvSpPr txBox="1"/>
              <p:nvPr/>
            </p:nvSpPr>
            <p:spPr>
              <a:xfrm>
                <a:off x="7756157" y="3030771"/>
                <a:ext cx="70448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PT" sz="2800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x J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4BEF2F-2453-6743-8005-2E1FF46A30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6157" y="3030771"/>
                <a:ext cx="704488" cy="430887"/>
              </a:xfrm>
              <a:prstGeom prst="rect">
                <a:avLst/>
              </a:prstGeom>
              <a:blipFill>
                <a:blip r:embed="rId6"/>
                <a:stretch>
                  <a:fillRect l="-17857" t="-25714" r="-30357" b="-42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9A70E5-B01C-CB47-91D9-D9AD1A1F5799}"/>
                  </a:ext>
                </a:extLst>
              </p:cNvPr>
              <p:cNvSpPr txBox="1"/>
              <p:nvPr/>
            </p:nvSpPr>
            <p:spPr>
              <a:xfrm>
                <a:off x="8503654" y="4473894"/>
                <a:ext cx="64658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pt-PT" sz="28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sz="2800" dirty="0"/>
                  <a:t> x 1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9A70E5-B01C-CB47-91D9-D9AD1A1F5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3654" y="4473894"/>
                <a:ext cx="646587" cy="430887"/>
              </a:xfrm>
              <a:prstGeom prst="rect">
                <a:avLst/>
              </a:prstGeom>
              <a:blipFill>
                <a:blip r:embed="rId7"/>
                <a:stretch>
                  <a:fillRect l="-23529" t="-22857" r="-33333" b="-45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EF31F692-8D33-B743-B0E2-05E3D89120A9}"/>
              </a:ext>
            </a:extLst>
          </p:cNvPr>
          <p:cNvSpPr txBox="1"/>
          <p:nvPr/>
        </p:nvSpPr>
        <p:spPr>
          <a:xfrm>
            <a:off x="5772195" y="3511901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 x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003F60-E23F-914F-8FB4-1F8851AD14C7}"/>
              </a:ext>
            </a:extLst>
          </p:cNvPr>
          <p:cNvSpPr txBox="1"/>
          <p:nvPr/>
        </p:nvSpPr>
        <p:spPr>
          <a:xfrm>
            <a:off x="6458829" y="4871885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x 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C92D229-6339-8047-87EE-4E25FAAD7FDB}"/>
              </a:ext>
            </a:extLst>
          </p:cNvPr>
          <p:cNvSpPr txBox="1"/>
          <p:nvPr/>
        </p:nvSpPr>
        <p:spPr>
          <a:xfrm>
            <a:off x="7562418" y="3529843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300 x 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100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8D93AC0-6D30-8C41-8FFD-012516F7E862}"/>
              </a:ext>
            </a:extLst>
          </p:cNvPr>
          <p:cNvSpPr txBox="1"/>
          <p:nvPr/>
        </p:nvSpPr>
        <p:spPr>
          <a:xfrm>
            <a:off x="8511563" y="4871885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100</a:t>
            </a:r>
            <a:r>
              <a:rPr lang="en-US" dirty="0"/>
              <a:t> x 1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EADE03E-114F-DB4F-BD68-20CB63A73C0B}"/>
              </a:ext>
            </a:extLst>
          </p:cNvPr>
          <p:cNvCxnSpPr/>
          <p:nvPr/>
        </p:nvCxnSpPr>
        <p:spPr>
          <a:xfrm flipV="1">
            <a:off x="8654384" y="2127380"/>
            <a:ext cx="1592311" cy="903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C8EC82B-CDF9-854E-8913-6E8822EDB175}"/>
              </a:ext>
            </a:extLst>
          </p:cNvPr>
          <p:cNvSpPr txBox="1"/>
          <p:nvPr/>
        </p:nvSpPr>
        <p:spPr>
          <a:xfrm>
            <a:off x="10440434" y="1532324"/>
            <a:ext cx="2390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Matrix with 0,1 to indicate the group of each observation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2E40B767-1CD3-FD4D-9240-63628611F2CC}"/>
              </a:ext>
            </a:extLst>
          </p:cNvPr>
          <p:cNvCxnSpPr>
            <a:cxnSpLocks/>
          </p:cNvCxnSpPr>
          <p:nvPr/>
        </p:nvCxnSpPr>
        <p:spPr>
          <a:xfrm>
            <a:off x="9498083" y="4974149"/>
            <a:ext cx="21374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A7DAA72-1E4F-C449-BC9E-53F3B9A140BE}"/>
              </a:ext>
            </a:extLst>
          </p:cNvPr>
          <p:cNvSpPr txBox="1"/>
          <p:nvPr/>
        </p:nvSpPr>
        <p:spPr>
          <a:xfrm>
            <a:off x="11764115" y="4473894"/>
            <a:ext cx="2390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Matrix containing </a:t>
            </a:r>
            <a:r>
              <a:rPr lang="en-US" dirty="0">
                <a:solidFill>
                  <a:srgbClr val="00B0F0"/>
                </a:solidFill>
              </a:rPr>
              <a:t>random intercept </a:t>
            </a:r>
            <a:r>
              <a:rPr lang="en-US" dirty="0"/>
              <a:t>magnitude for each group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C8AD6B2-9B35-B242-BDF7-008ADEBBD320}"/>
              </a:ext>
            </a:extLst>
          </p:cNvPr>
          <p:cNvCxnSpPr>
            <a:cxnSpLocks/>
          </p:cNvCxnSpPr>
          <p:nvPr/>
        </p:nvCxnSpPr>
        <p:spPr>
          <a:xfrm flipH="1">
            <a:off x="4064204" y="4970167"/>
            <a:ext cx="2136954" cy="3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F1AC21B-BE29-6141-A4B2-80E1D7CB96B9}"/>
              </a:ext>
            </a:extLst>
          </p:cNvPr>
          <p:cNvSpPr txBox="1"/>
          <p:nvPr/>
        </p:nvSpPr>
        <p:spPr>
          <a:xfrm>
            <a:off x="1988744" y="4370002"/>
            <a:ext cx="2390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Matrix containing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fixed effects </a:t>
            </a:r>
            <a:r>
              <a:rPr lang="en-US" dirty="0"/>
              <a:t>magnitude for each group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BF4CB33-64E0-A947-B8FA-EEEAEA02A579}"/>
              </a:ext>
            </a:extLst>
          </p:cNvPr>
          <p:cNvSpPr txBox="1"/>
          <p:nvPr/>
        </p:nvSpPr>
        <p:spPr>
          <a:xfrm>
            <a:off x="1763001" y="1532324"/>
            <a:ext cx="23901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Matrix containing each variable value for each observation 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F8173A-8789-5E4D-A69F-AF7ED272F3FA}"/>
              </a:ext>
            </a:extLst>
          </p:cNvPr>
          <p:cNvCxnSpPr>
            <a:cxnSpLocks/>
          </p:cNvCxnSpPr>
          <p:nvPr/>
        </p:nvCxnSpPr>
        <p:spPr>
          <a:xfrm flipH="1" flipV="1">
            <a:off x="4153178" y="2066438"/>
            <a:ext cx="1367538" cy="903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F70C39D-0D17-F644-9EA4-C38ED56CC2EA}"/>
                  </a:ext>
                </a:extLst>
              </p:cNvPr>
              <p:cNvSpPr/>
              <p:nvPr/>
            </p:nvSpPr>
            <p:spPr>
              <a:xfrm>
                <a:off x="11416853" y="3766752"/>
                <a:ext cx="225513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8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EF70C39D-0D17-F644-9EA4-C38ED56CC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6853" y="3766752"/>
                <a:ext cx="2255139" cy="523220"/>
              </a:xfrm>
              <a:prstGeom prst="rect">
                <a:avLst/>
              </a:prstGeom>
              <a:blipFill>
                <a:blip r:embed="rId8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8309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1"/>
          <p:cNvSpPr/>
          <p:nvPr/>
        </p:nvSpPr>
        <p:spPr>
          <a:xfrm>
            <a:off x="3451708" y="1009600"/>
            <a:ext cx="7684705" cy="16663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561"/>
              </a:lnSpc>
              <a:buNone/>
            </a:pPr>
            <a:r>
              <a:rPr lang="en-US" sz="5249" b="1" kern="0" spc="-157" dirty="0">
                <a:latin typeface="Overpass" pitchFamily="34" charset="0"/>
                <a:ea typeface="Overpass" pitchFamily="34" charset="-122"/>
                <a:cs typeface="Overpass" pitchFamily="34" charset="-120"/>
              </a:rPr>
              <a:t>Linear Mixed-effects models</a:t>
            </a:r>
            <a:endParaRPr lang="en-US" sz="5249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1468162-6493-0F45-85D4-0FCF949942D6}"/>
              </a:ext>
            </a:extLst>
          </p:cNvPr>
          <p:cNvSpPr txBox="1"/>
          <p:nvPr/>
        </p:nvSpPr>
        <p:spPr>
          <a:xfrm>
            <a:off x="8059859" y="5033427"/>
            <a:ext cx="60145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Beyond the random intercept, we can add </a:t>
            </a:r>
            <a:r>
              <a:rPr lang="en-US" sz="2400" dirty="0">
                <a:solidFill>
                  <a:srgbClr val="00B0F0"/>
                </a:solidFill>
              </a:rPr>
              <a:t>random</a:t>
            </a:r>
            <a:r>
              <a:rPr lang="en-US" sz="2400" dirty="0"/>
              <a:t> </a:t>
            </a:r>
            <a:r>
              <a:rPr lang="en-US" sz="2400" dirty="0">
                <a:solidFill>
                  <a:srgbClr val="00B0F0"/>
                </a:solidFill>
              </a:rPr>
              <a:t>slopes</a:t>
            </a:r>
            <a:r>
              <a:rPr lang="en-US" sz="2400" dirty="0"/>
              <a:t>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29BAA1A-7C18-2F42-AEAB-00DBE1DB5E2B}"/>
              </a:ext>
            </a:extLst>
          </p:cNvPr>
          <p:cNvSpPr/>
          <p:nvPr/>
        </p:nvSpPr>
        <p:spPr>
          <a:xfrm>
            <a:off x="1152446" y="2380214"/>
            <a:ext cx="641277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Because we directly estimated the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fixed effects</a:t>
            </a:r>
            <a:r>
              <a:rPr lang="en-US" sz="2400" dirty="0"/>
              <a:t>, including the fixed effect intercept, </a:t>
            </a:r>
            <a:r>
              <a:rPr lang="en-US" sz="2400" dirty="0">
                <a:solidFill>
                  <a:srgbClr val="00B0F0"/>
                </a:solidFill>
              </a:rPr>
              <a:t>random effect </a:t>
            </a:r>
            <a:r>
              <a:rPr lang="en-US" sz="2400" dirty="0"/>
              <a:t>complements are modeled as deviations from the fixed effect, so they have mean </a:t>
            </a:r>
            <a:r>
              <a:rPr lang="en-US" sz="2400" b="1" dirty="0"/>
              <a:t>zero</a:t>
            </a:r>
            <a:r>
              <a:rPr lang="en-US" sz="2400" dirty="0"/>
              <a:t>. The random effects are just deviations around the value in , which is the mean. So what is left to estimate is the variance…  </a:t>
            </a:r>
          </a:p>
          <a:p>
            <a:endParaRPr lang="en-US" sz="2400" b="1" dirty="0"/>
          </a:p>
          <a:p>
            <a:r>
              <a:rPr lang="en-US" sz="2400" b="1" dirty="0"/>
              <a:t>G</a:t>
            </a:r>
            <a:r>
              <a:rPr lang="en-US" sz="2400" dirty="0"/>
              <a:t> is the variance-covariance matrix of the random effects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4542EC2-C965-A741-BD21-CB39DB4CEB52}"/>
                  </a:ext>
                </a:extLst>
              </p:cNvPr>
              <p:cNvSpPr/>
              <p:nvPr/>
            </p:nvSpPr>
            <p:spPr>
              <a:xfrm>
                <a:off x="2928378" y="6692270"/>
                <a:ext cx="2255139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28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800" i="1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(0, 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pt-PT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24542EC2-C965-A741-BD21-CB39DB4CEB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8378" y="6692270"/>
                <a:ext cx="2255139" cy="523220"/>
              </a:xfrm>
              <a:prstGeom prst="rect">
                <a:avLst/>
              </a:prstGeom>
              <a:blipFill>
                <a:blip r:embed="rId3"/>
                <a:stretch>
                  <a:fillRect b="-19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6E001B6-0F61-9046-8AD6-5AD5E156942B}"/>
                  </a:ext>
                </a:extLst>
              </p:cNvPr>
              <p:cNvSpPr txBox="1"/>
              <p:nvPr/>
            </p:nvSpPr>
            <p:spPr>
              <a:xfrm>
                <a:off x="7565223" y="3787155"/>
                <a:ext cx="6901889" cy="532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PT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PT" sz="32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pt-PT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PT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sz="3200" i="1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PT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3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pt-PT" sz="3200" i="1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P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P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pt-P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PT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pt-PT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pt-P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P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pt-PT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PT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PT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pt-PT" sz="3200" b="0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sSub>
                        <m:sSubPr>
                          <m:ctrlPr>
                            <a:rPr lang="pt-PT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pt-P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pt-P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pt-PT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P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PT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pt-PT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C6E001B6-0F61-9046-8AD6-5AD5E15694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5223" y="3787155"/>
                <a:ext cx="6901889" cy="532005"/>
              </a:xfrm>
              <a:prstGeom prst="rect">
                <a:avLst/>
              </a:prstGeom>
              <a:blipFill>
                <a:blip r:embed="rId4"/>
                <a:stretch>
                  <a:fillRect l="-919" b="-232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D17D93AF-65F3-9843-ADD0-875C9AAAA4E2}"/>
              </a:ext>
            </a:extLst>
          </p:cNvPr>
          <p:cNvSpPr txBox="1"/>
          <p:nvPr/>
        </p:nvSpPr>
        <p:spPr>
          <a:xfrm>
            <a:off x="8366114" y="3012044"/>
            <a:ext cx="1346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fixed effects</a:t>
            </a:r>
          </a:p>
        </p:txBody>
      </p:sp>
      <p:sp>
        <p:nvSpPr>
          <p:cNvPr id="58" name="Left Brace 57">
            <a:extLst>
              <a:ext uri="{FF2B5EF4-FFF2-40B4-BE49-F238E27FC236}">
                <a16:creationId xmlns:a16="http://schemas.microsoft.com/office/drawing/2014/main" id="{C729B1A4-82F1-9E42-BDF2-D8C34A8306B5}"/>
              </a:ext>
            </a:extLst>
          </p:cNvPr>
          <p:cNvSpPr/>
          <p:nvPr/>
        </p:nvSpPr>
        <p:spPr>
          <a:xfrm rot="5400000">
            <a:off x="8908907" y="3166436"/>
            <a:ext cx="261257" cy="97008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581199A-D36D-4343-819B-0D20D3B54569}"/>
              </a:ext>
            </a:extLst>
          </p:cNvPr>
          <p:cNvSpPr/>
          <p:nvPr/>
        </p:nvSpPr>
        <p:spPr>
          <a:xfrm>
            <a:off x="12058189" y="3095806"/>
            <a:ext cx="1173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random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slope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EFB5B47-6D6E-F74E-AFC4-AAD039C2F90B}"/>
              </a:ext>
            </a:extLst>
          </p:cNvPr>
          <p:cNvSpPr/>
          <p:nvPr/>
        </p:nvSpPr>
        <p:spPr>
          <a:xfrm>
            <a:off x="10689620" y="3096851"/>
            <a:ext cx="11732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random</a:t>
            </a:r>
            <a:r>
              <a:rPr lang="en-US" dirty="0"/>
              <a:t> </a:t>
            </a:r>
            <a:r>
              <a:rPr lang="en-US" dirty="0">
                <a:solidFill>
                  <a:srgbClr val="00B0F0"/>
                </a:solidFill>
              </a:rPr>
              <a:t>intercept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3488400-9126-C246-97CF-D8CE8377EA33}"/>
                  </a:ext>
                </a:extLst>
              </p:cNvPr>
              <p:cNvSpPr/>
              <p:nvPr/>
            </p:nvSpPr>
            <p:spPr>
              <a:xfrm>
                <a:off x="7502820" y="6383842"/>
                <a:ext cx="1812740" cy="10298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3200" b="1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𝜷</m:t>
                      </m:r>
                      <m:r>
                        <a:rPr lang="pt-PT" sz="32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PT" sz="3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3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32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32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pt-PT" sz="3200" i="1">
                                        <a:solidFill>
                                          <a:schemeClr val="accent6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PT" sz="32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32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pt-PT" sz="3200" i="1">
                                        <a:solidFill>
                                          <a:schemeClr val="accent2">
                                            <a:lumMod val="7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E3488400-9126-C246-97CF-D8CE8377EA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2820" y="6383842"/>
                <a:ext cx="1812740" cy="1029834"/>
              </a:xfrm>
              <a:prstGeom prst="rect">
                <a:avLst/>
              </a:prstGeom>
              <a:blipFill>
                <a:blip r:embed="rId5"/>
                <a:stretch>
                  <a:fillRect l="-2083"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6DBC415-8A1C-3A41-B4B2-C4FC02D4AE1F}"/>
                  </a:ext>
                </a:extLst>
              </p:cNvPr>
              <p:cNvSpPr/>
              <p:nvPr/>
            </p:nvSpPr>
            <p:spPr>
              <a:xfrm>
                <a:off x="10189344" y="6165866"/>
                <a:ext cx="3095335" cy="1465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PT" sz="3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𝒖</m:t>
                      </m:r>
                      <m:r>
                        <a:rPr lang="pt-PT" sz="3200" b="1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PT" sz="3200" b="1" i="1" smtClean="0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pt-PT" sz="3200" b="1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pt-PT" sz="32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32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pt-PT" sz="32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32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32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pt-PT" sz="32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pt-PT" sz="3200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pt-PT" sz="3200" b="1" i="1" smtClean="0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pt-PT" sz="32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32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pt-PT" sz="32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  <m:r>
                                      <a:rPr lang="pt-PT" sz="32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pt-PT" sz="32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PT" sz="3200" b="1" i="1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𝒖</m:t>
                                    </m:r>
                                  </m:e>
                                  <m:sub>
                                    <m:r>
                                      <a:rPr lang="pt-PT" sz="32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pt-PT" sz="3200" b="1" i="1" smtClean="0">
                                        <a:solidFill>
                                          <a:srgbClr val="00B0F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D6DBC415-8A1C-3A41-B4B2-C4FC02D4AE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89344" y="6165866"/>
                <a:ext cx="3095335" cy="1465786"/>
              </a:xfrm>
              <a:prstGeom prst="rect">
                <a:avLst/>
              </a:prstGeom>
              <a:blipFill>
                <a:blip r:embed="rId6"/>
                <a:stretch>
                  <a:fillRect b="-4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7" name="TextBox 66">
            <a:extLst>
              <a:ext uri="{FF2B5EF4-FFF2-40B4-BE49-F238E27FC236}">
                <a16:creationId xmlns:a16="http://schemas.microsoft.com/office/drawing/2014/main" id="{5D2A7C9F-BB0E-4747-ADA1-722CF671843F}"/>
              </a:ext>
            </a:extLst>
          </p:cNvPr>
          <p:cNvSpPr txBox="1"/>
          <p:nvPr/>
        </p:nvSpPr>
        <p:spPr>
          <a:xfrm>
            <a:off x="10863709" y="7757250"/>
            <a:ext cx="2432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 groups of observations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F072934-1C8E-3843-BCCB-317EE682870A}"/>
              </a:ext>
            </a:extLst>
          </p:cNvPr>
          <p:cNvSpPr txBox="1"/>
          <p:nvPr/>
        </p:nvSpPr>
        <p:spPr>
          <a:xfrm>
            <a:off x="8152984" y="4537136"/>
            <a:ext cx="58513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each observation </a:t>
            </a:r>
            <a:r>
              <a:rPr lang="en-US" dirty="0" err="1"/>
              <a:t>i</a:t>
            </a:r>
            <a:r>
              <a:rPr lang="en-US" dirty="0"/>
              <a:t>, it included in group of observations j </a:t>
            </a:r>
          </a:p>
        </p:txBody>
      </p:sp>
    </p:spTree>
    <p:extLst>
      <p:ext uri="{BB962C8B-B14F-4D97-AF65-F5344CB8AC3E}">
        <p14:creationId xmlns:p14="http://schemas.microsoft.com/office/powerpoint/2010/main" val="3196432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8289</TotalTime>
  <Words>1260</Words>
  <Application>Microsoft Macintosh PowerPoint</Application>
  <PresentationFormat>Custom</PresentationFormat>
  <Paragraphs>234</Paragraphs>
  <Slides>30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American Typewriter</vt:lpstr>
      <vt:lpstr>Arial</vt:lpstr>
      <vt:lpstr>Calibri</vt:lpstr>
      <vt:lpstr>Cambria Math</vt:lpstr>
      <vt:lpstr>Overpass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Luis Ferreira</cp:lastModifiedBy>
  <cp:revision>56</cp:revision>
  <dcterms:created xsi:type="dcterms:W3CDTF">2023-11-07T17:52:22Z</dcterms:created>
  <dcterms:modified xsi:type="dcterms:W3CDTF">2023-11-13T12:07:35Z</dcterms:modified>
</cp:coreProperties>
</file>